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5" r:id="rId2"/>
    <p:sldId id="299" r:id="rId3"/>
    <p:sldId id="376" r:id="rId4"/>
    <p:sldId id="341" r:id="rId5"/>
    <p:sldId id="267" r:id="rId6"/>
    <p:sldId id="386" r:id="rId7"/>
    <p:sldId id="306" r:id="rId8"/>
    <p:sldId id="342" r:id="rId9"/>
    <p:sldId id="393" r:id="rId10"/>
    <p:sldId id="390" r:id="rId11"/>
    <p:sldId id="389" r:id="rId12"/>
    <p:sldId id="380" r:id="rId13"/>
    <p:sldId id="343" r:id="rId14"/>
    <p:sldId id="391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381" r:id="rId27"/>
    <p:sldId id="385" r:id="rId28"/>
    <p:sldId id="378" r:id="rId29"/>
    <p:sldId id="382" r:id="rId30"/>
    <p:sldId id="379" r:id="rId31"/>
    <p:sldId id="302" r:id="rId32"/>
    <p:sldId id="328" r:id="rId33"/>
    <p:sldId id="366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08" r:id="rId42"/>
    <p:sldId id="30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ho" initials="j" lastIdx="2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73F"/>
    <a:srgbClr val="3E3E3E"/>
    <a:srgbClr val="F8CBAD"/>
    <a:srgbClr val="FFF2CD"/>
    <a:srgbClr val="000000"/>
    <a:srgbClr val="CBCBCB"/>
    <a:srgbClr val="E7E7E7"/>
    <a:srgbClr val="BD9F79"/>
    <a:srgbClr val="B39F83"/>
    <a:srgbClr val="F7F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1" autoAdjust="0"/>
    <p:restoredTop sz="99196" autoAdjust="0"/>
  </p:normalViewPr>
  <p:slideViewPr>
    <p:cSldViewPr snapToGrid="0">
      <p:cViewPr varScale="1">
        <p:scale>
          <a:sx n="68" d="100"/>
          <a:sy n="68" d="100"/>
        </p:scale>
        <p:origin x="60" y="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6T14:57:17.528" idx="5">
    <p:pos x="182" y="125"/>
    <p:text/>
    <p:extLst>
      <p:ext uri="{C676402C-5697-4E1C-873F-D02D1690AC5C}">
        <p15:threadingInfo xmlns:p15="http://schemas.microsoft.com/office/powerpoint/2012/main" timeZoneBias="-540"/>
      </p:ext>
    </p:extLst>
  </p:cm>
  <p:cm authorId="1" dt="2017-12-06T15:00:31.691" idx="6">
    <p:pos x="182" y="261"/>
    <p:text>물리적 설계 설명 &amp; 예시로 설명</p:text>
    <p:extLst>
      <p:ext uri="{C676402C-5697-4E1C-873F-D02D1690AC5C}">
        <p15:threadingInfo xmlns:p15="http://schemas.microsoft.com/office/powerpoint/2012/main" timeZoneBias="-54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6T13:45:01.477" idx="1">
    <p:pos x="10" y="10"/>
    <p:text>둘중 하나(한글/영어)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6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9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7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0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33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6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66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87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9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8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DC579-DA41-4FE4-8F22-70284A54F454}" type="datetimeFigureOut">
              <a:rPr lang="ko-KR" altLang="en-US" smtClean="0"/>
              <a:pPr/>
              <a:t>2019-12-01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ED291-5260-4393-9DD0-9106D69D6B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0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8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2.wdp"/><Relationship Id="rId7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8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F665F27-AB11-47B6-9F07-3E65CFCC6DAD}"/>
              </a:ext>
            </a:extLst>
          </p:cNvPr>
          <p:cNvSpPr/>
          <p:nvPr/>
        </p:nvSpPr>
        <p:spPr>
          <a:xfrm rot="5400000">
            <a:off x="1604959" y="-1614488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729FD779-6DFA-4D42-9060-93AB4317FAEF}"/>
              </a:ext>
            </a:extLst>
          </p:cNvPr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60D448-C943-4BAC-A79C-EEAA19B36B16}"/>
              </a:ext>
            </a:extLst>
          </p:cNvPr>
          <p:cNvSpPr/>
          <p:nvPr/>
        </p:nvSpPr>
        <p:spPr>
          <a:xfrm rot="3409474">
            <a:off x="5522048" y="-2391350"/>
            <a:ext cx="333375" cy="9358442"/>
          </a:xfrm>
          <a:prstGeom prst="rect">
            <a:avLst/>
          </a:prstGeom>
          <a:solidFill>
            <a:srgbClr val="FBD73F"/>
          </a:solidFill>
          <a:ln>
            <a:solidFill>
              <a:srgbClr val="FBD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B9DCBE0-6BC0-439D-A5B9-B4DFDC50F380}"/>
              </a:ext>
            </a:extLst>
          </p:cNvPr>
          <p:cNvSpPr/>
          <p:nvPr/>
        </p:nvSpPr>
        <p:spPr>
          <a:xfrm rot="5400000">
            <a:off x="-212776" y="3356903"/>
            <a:ext cx="3085221" cy="2659674"/>
          </a:xfrm>
          <a:prstGeom prst="triangle">
            <a:avLst>
              <a:gd name="adj" fmla="val 42282"/>
            </a:avLst>
          </a:prstGeom>
          <a:solidFill>
            <a:srgbClr val="FBD73F"/>
          </a:solidFill>
          <a:ln>
            <a:solidFill>
              <a:srgbClr val="BE9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5869E-36B0-4DC2-B920-8D457AF20E32}"/>
              </a:ext>
            </a:extLst>
          </p:cNvPr>
          <p:cNvSpPr txBox="1"/>
          <p:nvPr/>
        </p:nvSpPr>
        <p:spPr>
          <a:xfrm>
            <a:off x="780051" y="882869"/>
            <a:ext cx="4939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 설계과제</a:t>
            </a:r>
          </a:p>
        </p:txBody>
      </p:sp>
    </p:spTree>
    <p:extLst>
      <p:ext uri="{BB962C8B-B14F-4D97-AF65-F5344CB8AC3E}">
        <p14:creationId xmlns:p14="http://schemas.microsoft.com/office/powerpoint/2010/main" val="394752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사상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FCCE555E-ED71-45C9-9B81-E01D6976E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001809"/>
              </p:ext>
            </p:extLst>
          </p:nvPr>
        </p:nvGraphicFramePr>
        <p:xfrm>
          <a:off x="449943" y="1509233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시설안내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19" name="표 23">
            <a:extLst>
              <a:ext uri="{FF2B5EF4-FFF2-40B4-BE49-F238E27FC236}">
                <a16:creationId xmlns:a16="http://schemas.microsoft.com/office/drawing/2014/main" id="{43089CF1-B173-4A15-9541-3CA3B533C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37275"/>
              </p:ext>
            </p:extLst>
          </p:nvPr>
        </p:nvGraphicFramePr>
        <p:xfrm>
          <a:off x="3867151" y="1509233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시설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시설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04BDEA9E-BB5E-4501-8D03-AC4089DD0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030254"/>
              </p:ext>
            </p:extLst>
          </p:nvPr>
        </p:nvGraphicFramePr>
        <p:xfrm>
          <a:off x="449943" y="2190963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ET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시간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C75DB04A-2DA5-4568-ADAA-5EF775937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53436"/>
              </p:ext>
            </p:extLst>
          </p:nvPr>
        </p:nvGraphicFramePr>
        <p:xfrm>
          <a:off x="449943" y="2866446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id="{D5955F23-9A1E-4558-B9CD-D55CBA0F9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473750"/>
              </p:ext>
            </p:extLst>
          </p:nvPr>
        </p:nvGraphicFramePr>
        <p:xfrm>
          <a:off x="449943" y="3539652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예약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40" name="표 21">
            <a:extLst>
              <a:ext uri="{FF2B5EF4-FFF2-40B4-BE49-F238E27FC236}">
                <a16:creationId xmlns:a16="http://schemas.microsoft.com/office/drawing/2014/main" id="{DD5765EC-1960-4656-A3F3-D98D08DF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02540"/>
              </p:ext>
            </p:extLst>
          </p:nvPr>
        </p:nvGraphicFramePr>
        <p:xfrm>
          <a:off x="449943" y="4221382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고객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41" name="표 21">
            <a:extLst>
              <a:ext uri="{FF2B5EF4-FFF2-40B4-BE49-F238E27FC236}">
                <a16:creationId xmlns:a16="http://schemas.microsoft.com/office/drawing/2014/main" id="{4B19F05B-ED17-4152-BC96-B0D70B653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830040"/>
              </p:ext>
            </p:extLst>
          </p:nvPr>
        </p:nvGraphicFramePr>
        <p:xfrm>
          <a:off x="449943" y="4896865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특별체험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44" name="표 23">
            <a:extLst>
              <a:ext uri="{FF2B5EF4-FFF2-40B4-BE49-F238E27FC236}">
                <a16:creationId xmlns:a16="http://schemas.microsoft.com/office/drawing/2014/main" id="{1774FA3B-AF88-49A4-BA2A-EA1BE1ADD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752118"/>
              </p:ext>
            </p:extLst>
          </p:nvPr>
        </p:nvGraphicFramePr>
        <p:xfrm>
          <a:off x="3867150" y="2190963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ET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45" name="표 23">
            <a:extLst>
              <a:ext uri="{FF2B5EF4-FFF2-40B4-BE49-F238E27FC236}">
                <a16:creationId xmlns:a16="http://schemas.microsoft.com/office/drawing/2014/main" id="{19F88233-8274-446F-AACA-F741EF183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196322"/>
              </p:ext>
            </p:extLst>
          </p:nvPr>
        </p:nvGraphicFramePr>
        <p:xfrm>
          <a:off x="3867149" y="2866446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ET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46" name="표 23">
            <a:extLst>
              <a:ext uri="{FF2B5EF4-FFF2-40B4-BE49-F238E27FC236}">
                <a16:creationId xmlns:a16="http://schemas.microsoft.com/office/drawing/2014/main" id="{595DD239-FF39-415A-BC1D-AC356B1DD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661435"/>
              </p:ext>
            </p:extLst>
          </p:nvPr>
        </p:nvGraphicFramePr>
        <p:xfrm>
          <a:off x="3867148" y="3539652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기구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PK&amp;FK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기구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PK&amp;FK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예약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47" name="표 23">
            <a:extLst>
              <a:ext uri="{FF2B5EF4-FFF2-40B4-BE49-F238E27FC236}">
                <a16:creationId xmlns:a16="http://schemas.microsoft.com/office/drawing/2014/main" id="{77E1D287-68B0-47BF-9E70-22D5551B1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577680"/>
              </p:ext>
            </p:extLst>
          </p:nvPr>
        </p:nvGraphicFramePr>
        <p:xfrm>
          <a:off x="3867147" y="4221382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고객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고객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카드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티켓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숙박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48" name="표 23">
            <a:extLst>
              <a:ext uri="{FF2B5EF4-FFF2-40B4-BE49-F238E27FC236}">
                <a16:creationId xmlns:a16="http://schemas.microsoft.com/office/drawing/2014/main" id="{356A3E88-729A-4617-ABB4-AB5FB267C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69391"/>
              </p:ext>
            </p:extLst>
          </p:nvPr>
        </p:nvGraphicFramePr>
        <p:xfrm>
          <a:off x="3867146" y="4896865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특별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특별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0BEF42-47FD-4FD4-B7D3-A3FD43623190}"/>
              </a:ext>
            </a:extLst>
          </p:cNvPr>
          <p:cNvSpPr/>
          <p:nvPr/>
        </p:nvSpPr>
        <p:spPr>
          <a:xfrm>
            <a:off x="218427" y="682084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8CD20E-AAA2-4DD5-867B-507F9A69140B}"/>
              </a:ext>
            </a:extLst>
          </p:cNvPr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EE9E21-8192-4911-ADAE-709D8FE98F56}"/>
              </a:ext>
            </a:extLst>
          </p:cNvPr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사상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93347548-E62A-48B5-A63D-4B2F49C75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121556"/>
              </p:ext>
            </p:extLst>
          </p:nvPr>
        </p:nvGraphicFramePr>
        <p:xfrm>
          <a:off x="449943" y="1509221"/>
          <a:ext cx="2932449" cy="45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449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519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놀이기구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25" name="표 23">
            <a:extLst>
              <a:ext uri="{FF2B5EF4-FFF2-40B4-BE49-F238E27FC236}">
                <a16:creationId xmlns:a16="http://schemas.microsoft.com/office/drawing/2014/main" id="{F8BC9DC4-5CF7-458A-8E79-3C07EB43A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1739"/>
              </p:ext>
            </p:extLst>
          </p:nvPr>
        </p:nvGraphicFramePr>
        <p:xfrm>
          <a:off x="3867151" y="1509232"/>
          <a:ext cx="7599135" cy="45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04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9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기구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기구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ED4866F-A458-4134-8815-804C4B51E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290918"/>
              </p:ext>
            </p:extLst>
          </p:nvPr>
        </p:nvGraphicFramePr>
        <p:xfrm>
          <a:off x="449943" y="2190962"/>
          <a:ext cx="2931886" cy="452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522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부서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28" name="표 21">
            <a:extLst>
              <a:ext uri="{FF2B5EF4-FFF2-40B4-BE49-F238E27FC236}">
                <a16:creationId xmlns:a16="http://schemas.microsoft.com/office/drawing/2014/main" id="{BFDE8B30-B110-4B37-B5D2-5F9D6C879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9620"/>
              </p:ext>
            </p:extLst>
          </p:nvPr>
        </p:nvGraphicFramePr>
        <p:xfrm>
          <a:off x="449943" y="2866445"/>
          <a:ext cx="2931886" cy="458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58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티켓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29" name="표 21">
            <a:extLst>
              <a:ext uri="{FF2B5EF4-FFF2-40B4-BE49-F238E27FC236}">
                <a16:creationId xmlns:a16="http://schemas.microsoft.com/office/drawing/2014/main" id="{0DB416E3-CA66-4474-AC46-B17CD69DD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10532"/>
              </p:ext>
            </p:extLst>
          </p:nvPr>
        </p:nvGraphicFramePr>
        <p:xfrm>
          <a:off x="449943" y="3539652"/>
          <a:ext cx="2931886" cy="467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677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숙박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30" name="표 21">
            <a:extLst>
              <a:ext uri="{FF2B5EF4-FFF2-40B4-BE49-F238E27FC236}">
                <a16:creationId xmlns:a16="http://schemas.microsoft.com/office/drawing/2014/main" id="{3C6A4ED4-BDB1-45C8-B1A4-61179C7E2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08096"/>
              </p:ext>
            </p:extLst>
          </p:nvPr>
        </p:nvGraphicFramePr>
        <p:xfrm>
          <a:off x="449943" y="4221382"/>
          <a:ext cx="2931886" cy="467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677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31" name="표 21">
            <a:extLst>
              <a:ext uri="{FF2B5EF4-FFF2-40B4-BE49-F238E27FC236}">
                <a16:creationId xmlns:a16="http://schemas.microsoft.com/office/drawing/2014/main" id="{6E933249-4EC8-49F7-969F-C6F871009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548320"/>
              </p:ext>
            </p:extLst>
          </p:nvPr>
        </p:nvGraphicFramePr>
        <p:xfrm>
          <a:off x="449943" y="4896864"/>
          <a:ext cx="2931886" cy="465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32" name="표 21">
            <a:extLst>
              <a:ext uri="{FF2B5EF4-FFF2-40B4-BE49-F238E27FC236}">
                <a16:creationId xmlns:a16="http://schemas.microsoft.com/office/drawing/2014/main" id="{55BF588D-4DE4-4EEC-94D2-AC14FD0B8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526435"/>
              </p:ext>
            </p:extLst>
          </p:nvPr>
        </p:nvGraphicFramePr>
        <p:xfrm>
          <a:off x="449943" y="5572347"/>
          <a:ext cx="2931886" cy="472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7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사원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34" name="표 23">
            <a:extLst>
              <a:ext uri="{FF2B5EF4-FFF2-40B4-BE49-F238E27FC236}">
                <a16:creationId xmlns:a16="http://schemas.microsoft.com/office/drawing/2014/main" id="{432BEDEA-9B32-4A86-B44D-618D5F3C3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002003"/>
              </p:ext>
            </p:extLst>
          </p:nvPr>
        </p:nvGraphicFramePr>
        <p:xfrm>
          <a:off x="3867150" y="2190963"/>
          <a:ext cx="7599135" cy="443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82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1287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2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9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33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부서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부서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부서 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시작 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매니저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35" name="표 23">
            <a:extLst>
              <a:ext uri="{FF2B5EF4-FFF2-40B4-BE49-F238E27FC236}">
                <a16:creationId xmlns:a16="http://schemas.microsoft.com/office/drawing/2014/main" id="{5769C8ED-B149-493C-8F6A-541E76AE0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12557"/>
              </p:ext>
            </p:extLst>
          </p:nvPr>
        </p:nvGraphicFramePr>
        <p:xfrm>
          <a:off x="3867149" y="2866446"/>
          <a:ext cx="7599135" cy="458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04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8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티켓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티켓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티켓 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36" name="표 23">
            <a:extLst>
              <a:ext uri="{FF2B5EF4-FFF2-40B4-BE49-F238E27FC236}">
                <a16:creationId xmlns:a16="http://schemas.microsoft.com/office/drawing/2014/main" id="{F7BC4E20-C7B7-472A-859A-C74398D40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701524"/>
              </p:ext>
            </p:extLst>
          </p:nvPr>
        </p:nvGraphicFramePr>
        <p:xfrm>
          <a:off x="3867148" y="3539651"/>
          <a:ext cx="7599136" cy="46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568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379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숙박 종류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숙박 종류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37" name="표 23">
            <a:extLst>
              <a:ext uri="{FF2B5EF4-FFF2-40B4-BE49-F238E27FC236}">
                <a16:creationId xmlns:a16="http://schemas.microsoft.com/office/drawing/2014/main" id="{16A920C8-81BA-4C96-982A-9900F0F9F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423962"/>
              </p:ext>
            </p:extLst>
          </p:nvPr>
        </p:nvGraphicFramePr>
        <p:xfrm>
          <a:off x="3867147" y="4221381"/>
          <a:ext cx="7599135" cy="46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04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면적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38" name="표 23">
            <a:extLst>
              <a:ext uri="{FF2B5EF4-FFF2-40B4-BE49-F238E27FC236}">
                <a16:creationId xmlns:a16="http://schemas.microsoft.com/office/drawing/2014/main" id="{32754C0C-A77E-4C06-A0CE-999DCC281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38890"/>
              </p:ext>
            </p:extLst>
          </p:nvPr>
        </p:nvGraphicFramePr>
        <p:xfrm>
          <a:off x="3867146" y="4896864"/>
          <a:ext cx="7599135" cy="47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04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3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카드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카드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카드 혜택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39" name="표 23">
            <a:extLst>
              <a:ext uri="{FF2B5EF4-FFF2-40B4-BE49-F238E27FC236}">
                <a16:creationId xmlns:a16="http://schemas.microsoft.com/office/drawing/2014/main" id="{7F0E69D2-C919-4CC2-ACEF-847F3AF67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62588"/>
              </p:ext>
            </p:extLst>
          </p:nvPr>
        </p:nvGraphicFramePr>
        <p:xfrm>
          <a:off x="3867145" y="5572347"/>
          <a:ext cx="7599135" cy="46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010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1402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77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사원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사원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폰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부서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20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사상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FCCE555E-ED71-45C9-9B81-E01D6976E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051139"/>
              </p:ext>
            </p:extLst>
          </p:nvPr>
        </p:nvGraphicFramePr>
        <p:xfrm>
          <a:off x="449943" y="1509233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놀이기구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19" name="표 23">
            <a:extLst>
              <a:ext uri="{FF2B5EF4-FFF2-40B4-BE49-F238E27FC236}">
                <a16:creationId xmlns:a16="http://schemas.microsoft.com/office/drawing/2014/main" id="{43089CF1-B173-4A15-9541-3CA3B533C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2829"/>
              </p:ext>
            </p:extLst>
          </p:nvPr>
        </p:nvGraphicFramePr>
        <p:xfrm>
          <a:off x="3867151" y="1509233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기구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기구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제한 사항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04BDEA9E-BB5E-4501-8D03-AC4089DD0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53856"/>
              </p:ext>
            </p:extLst>
          </p:nvPr>
        </p:nvGraphicFramePr>
        <p:xfrm>
          <a:off x="449943" y="2190963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부서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C75DB04A-2DA5-4568-ADAA-5EF775937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04839"/>
              </p:ext>
            </p:extLst>
          </p:nvPr>
        </p:nvGraphicFramePr>
        <p:xfrm>
          <a:off x="449943" y="2866446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티켓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id="{D5955F23-9A1E-4558-B9CD-D55CBA0F9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892539"/>
              </p:ext>
            </p:extLst>
          </p:nvPr>
        </p:nvGraphicFramePr>
        <p:xfrm>
          <a:off x="449943" y="3539652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숙박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40" name="표 21">
            <a:extLst>
              <a:ext uri="{FF2B5EF4-FFF2-40B4-BE49-F238E27FC236}">
                <a16:creationId xmlns:a16="http://schemas.microsoft.com/office/drawing/2014/main" id="{DD5765EC-1960-4656-A3F3-D98D08DF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430881"/>
              </p:ext>
            </p:extLst>
          </p:nvPr>
        </p:nvGraphicFramePr>
        <p:xfrm>
          <a:off x="449943" y="4221382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41" name="표 21">
            <a:extLst>
              <a:ext uri="{FF2B5EF4-FFF2-40B4-BE49-F238E27FC236}">
                <a16:creationId xmlns:a16="http://schemas.microsoft.com/office/drawing/2014/main" id="{4B19F05B-ED17-4152-BC96-B0D70B653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80775"/>
              </p:ext>
            </p:extLst>
          </p:nvPr>
        </p:nvGraphicFramePr>
        <p:xfrm>
          <a:off x="449943" y="4896865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카드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42" name="표 21">
            <a:extLst>
              <a:ext uri="{FF2B5EF4-FFF2-40B4-BE49-F238E27FC236}">
                <a16:creationId xmlns:a16="http://schemas.microsoft.com/office/drawing/2014/main" id="{0741E77E-6341-45A8-AB5D-E66F6A9ED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570086"/>
              </p:ext>
            </p:extLst>
          </p:nvPr>
        </p:nvGraphicFramePr>
        <p:xfrm>
          <a:off x="449943" y="5572348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사원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44" name="표 23">
            <a:extLst>
              <a:ext uri="{FF2B5EF4-FFF2-40B4-BE49-F238E27FC236}">
                <a16:creationId xmlns:a16="http://schemas.microsoft.com/office/drawing/2014/main" id="{1774FA3B-AF88-49A4-BA2A-EA1BE1ADD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16377"/>
              </p:ext>
            </p:extLst>
          </p:nvPr>
        </p:nvGraphicFramePr>
        <p:xfrm>
          <a:off x="3867150" y="2190963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부서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부서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부서 전화번호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시작 일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매니저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45" name="표 23">
            <a:extLst>
              <a:ext uri="{FF2B5EF4-FFF2-40B4-BE49-F238E27FC236}">
                <a16:creationId xmlns:a16="http://schemas.microsoft.com/office/drawing/2014/main" id="{19F88233-8274-446F-AACA-F741EF183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1277"/>
              </p:ext>
            </p:extLst>
          </p:nvPr>
        </p:nvGraphicFramePr>
        <p:xfrm>
          <a:off x="3867149" y="2866446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티켓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티켓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46" name="표 23">
            <a:extLst>
              <a:ext uri="{FF2B5EF4-FFF2-40B4-BE49-F238E27FC236}">
                <a16:creationId xmlns:a16="http://schemas.microsoft.com/office/drawing/2014/main" id="{595DD239-FF39-415A-BC1D-AC356B1DD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553021"/>
              </p:ext>
            </p:extLst>
          </p:nvPr>
        </p:nvGraphicFramePr>
        <p:xfrm>
          <a:off x="3867148" y="3539652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종류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종류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47" name="표 23">
            <a:extLst>
              <a:ext uri="{FF2B5EF4-FFF2-40B4-BE49-F238E27FC236}">
                <a16:creationId xmlns:a16="http://schemas.microsoft.com/office/drawing/2014/main" id="{77E1D287-68B0-47BF-9E70-22D5551B1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056406"/>
              </p:ext>
            </p:extLst>
          </p:nvPr>
        </p:nvGraphicFramePr>
        <p:xfrm>
          <a:off x="3867147" y="4221382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면적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48" name="표 23">
            <a:extLst>
              <a:ext uri="{FF2B5EF4-FFF2-40B4-BE49-F238E27FC236}">
                <a16:creationId xmlns:a16="http://schemas.microsoft.com/office/drawing/2014/main" id="{356A3E88-729A-4617-ABB4-AB5FB267C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57263"/>
              </p:ext>
            </p:extLst>
          </p:nvPr>
        </p:nvGraphicFramePr>
        <p:xfrm>
          <a:off x="3867146" y="4896865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카드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카드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헤택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49" name="표 23">
            <a:extLst>
              <a:ext uri="{FF2B5EF4-FFF2-40B4-BE49-F238E27FC236}">
                <a16:creationId xmlns:a16="http://schemas.microsoft.com/office/drawing/2014/main" id="{90B1FC67-EAF2-4DDE-8B1B-6A01B3236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471082"/>
              </p:ext>
            </p:extLst>
          </p:nvPr>
        </p:nvGraphicFramePr>
        <p:xfrm>
          <a:off x="3867145" y="5572348"/>
          <a:ext cx="7599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13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사원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사원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폰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(FK), 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부서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8DB10E0D-3245-4912-AB87-59E67860511C}"/>
              </a:ext>
            </a:extLst>
          </p:cNvPr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C97728-3135-4433-867C-BD5044BF5557}"/>
              </a:ext>
            </a:extLst>
          </p:cNvPr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FF774-FAE2-4BE7-8E25-148FBD9F6623}"/>
              </a:ext>
            </a:extLst>
          </p:cNvPr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사상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graphicFrame>
        <p:nvGraphicFramePr>
          <p:cNvPr id="66" name="표 21">
            <a:extLst>
              <a:ext uri="{FF2B5EF4-FFF2-40B4-BE49-F238E27FC236}">
                <a16:creationId xmlns:a16="http://schemas.microsoft.com/office/drawing/2014/main" id="{26046020-7F33-42F0-8476-7E373E5B6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322243"/>
              </p:ext>
            </p:extLst>
          </p:nvPr>
        </p:nvGraphicFramePr>
        <p:xfrm>
          <a:off x="449943" y="1509232"/>
          <a:ext cx="2931886" cy="489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89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시설안내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67" name="표 23">
            <a:extLst>
              <a:ext uri="{FF2B5EF4-FFF2-40B4-BE49-F238E27FC236}">
                <a16:creationId xmlns:a16="http://schemas.microsoft.com/office/drawing/2014/main" id="{D9DFD785-3451-43F3-80D9-70740A4FC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147937"/>
              </p:ext>
            </p:extLst>
          </p:nvPr>
        </p:nvGraphicFramePr>
        <p:xfrm>
          <a:off x="3867151" y="1509233"/>
          <a:ext cx="7599135" cy="483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04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5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시설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시설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68" name="표 21">
            <a:extLst>
              <a:ext uri="{FF2B5EF4-FFF2-40B4-BE49-F238E27FC236}">
                <a16:creationId xmlns:a16="http://schemas.microsoft.com/office/drawing/2014/main" id="{F88475F0-A728-40A5-A551-4BC3951FE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417968"/>
              </p:ext>
            </p:extLst>
          </p:nvPr>
        </p:nvGraphicFramePr>
        <p:xfrm>
          <a:off x="449943" y="2190963"/>
          <a:ext cx="2931886" cy="48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80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ET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시간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69" name="표 21">
            <a:extLst>
              <a:ext uri="{FF2B5EF4-FFF2-40B4-BE49-F238E27FC236}">
                <a16:creationId xmlns:a16="http://schemas.microsoft.com/office/drawing/2014/main" id="{AB200340-F279-49D0-B481-98CD06156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493645"/>
              </p:ext>
            </p:extLst>
          </p:nvPr>
        </p:nvGraphicFramePr>
        <p:xfrm>
          <a:off x="449943" y="2866446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ET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70" name="표 21">
            <a:extLst>
              <a:ext uri="{FF2B5EF4-FFF2-40B4-BE49-F238E27FC236}">
                <a16:creationId xmlns:a16="http://schemas.microsoft.com/office/drawing/2014/main" id="{38CD1263-A5D9-4225-A0F6-593E810BB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852134"/>
              </p:ext>
            </p:extLst>
          </p:nvPr>
        </p:nvGraphicFramePr>
        <p:xfrm>
          <a:off x="449943" y="3539652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예약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71" name="표 21">
            <a:extLst>
              <a:ext uri="{FF2B5EF4-FFF2-40B4-BE49-F238E27FC236}">
                <a16:creationId xmlns:a16="http://schemas.microsoft.com/office/drawing/2014/main" id="{0085CA46-7561-48D0-8430-C7B50E182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317298"/>
              </p:ext>
            </p:extLst>
          </p:nvPr>
        </p:nvGraphicFramePr>
        <p:xfrm>
          <a:off x="449943" y="4221382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고객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72" name="표 21">
            <a:extLst>
              <a:ext uri="{FF2B5EF4-FFF2-40B4-BE49-F238E27FC236}">
                <a16:creationId xmlns:a16="http://schemas.microsoft.com/office/drawing/2014/main" id="{92F04E6F-24DA-4C7C-A689-D91C9E468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055746"/>
              </p:ext>
            </p:extLst>
          </p:nvPr>
        </p:nvGraphicFramePr>
        <p:xfrm>
          <a:off x="449943" y="5083303"/>
          <a:ext cx="29318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특별체험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73" name="표 23">
            <a:extLst>
              <a:ext uri="{FF2B5EF4-FFF2-40B4-BE49-F238E27FC236}">
                <a16:creationId xmlns:a16="http://schemas.microsoft.com/office/drawing/2014/main" id="{162CE6F1-C2D3-4FD5-BCF9-AC5501905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588454"/>
              </p:ext>
            </p:extLst>
          </p:nvPr>
        </p:nvGraphicFramePr>
        <p:xfrm>
          <a:off x="3867150" y="2190962"/>
          <a:ext cx="7599136" cy="480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568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379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74" name="표 23">
            <a:extLst>
              <a:ext uri="{FF2B5EF4-FFF2-40B4-BE49-F238E27FC236}">
                <a16:creationId xmlns:a16="http://schemas.microsoft.com/office/drawing/2014/main" id="{CBCC6366-1573-41F3-BDA9-FADDEC7D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501570"/>
              </p:ext>
            </p:extLst>
          </p:nvPr>
        </p:nvGraphicFramePr>
        <p:xfrm>
          <a:off x="3867149" y="2866446"/>
          <a:ext cx="7599135" cy="451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04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</a:t>
                      </a: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75" name="표 23">
            <a:extLst>
              <a:ext uri="{FF2B5EF4-FFF2-40B4-BE49-F238E27FC236}">
                <a16:creationId xmlns:a16="http://schemas.microsoft.com/office/drawing/2014/main" id="{8D392E6C-D9CD-4E3C-8236-89B4C96A5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53453"/>
              </p:ext>
            </p:extLst>
          </p:nvPr>
        </p:nvGraphicFramePr>
        <p:xfrm>
          <a:off x="3867148" y="3539652"/>
          <a:ext cx="7599135" cy="479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04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5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기구 번호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(PK&amp;FK)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기구 이름</a:t>
                      </a:r>
                      <a:r>
                        <a:rPr lang="en-US" altLang="ko-K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(PK&amp;FK)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예약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76" name="표 23">
            <a:extLst>
              <a:ext uri="{FF2B5EF4-FFF2-40B4-BE49-F238E27FC236}">
                <a16:creationId xmlns:a16="http://schemas.microsoft.com/office/drawing/2014/main" id="{957FB83D-9AF3-4654-B4B6-2CE1086BF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105700"/>
              </p:ext>
            </p:extLst>
          </p:nvPr>
        </p:nvGraphicFramePr>
        <p:xfrm>
          <a:off x="3867147" y="4150366"/>
          <a:ext cx="759913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523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1266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6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6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65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65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9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고객 번호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고객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카드 번호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티켓 번호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(FK), 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숙박 번호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고객 신장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77" name="표 23">
            <a:extLst>
              <a:ext uri="{FF2B5EF4-FFF2-40B4-BE49-F238E27FC236}">
                <a16:creationId xmlns:a16="http://schemas.microsoft.com/office/drawing/2014/main" id="{FF617EBF-FDBB-4FFC-8D7F-25DFBA1CD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100835"/>
              </p:ext>
            </p:extLst>
          </p:nvPr>
        </p:nvGraphicFramePr>
        <p:xfrm>
          <a:off x="3867146" y="5051404"/>
          <a:ext cx="7599135" cy="524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045">
                  <a:extLst>
                    <a:ext uri="{9D8B030D-6E8A-4147-A177-3AD203B41FA5}">
                      <a16:colId xmlns:a16="http://schemas.microsoft.com/office/drawing/2014/main" val="1869519897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3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특별 번호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(PK)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특별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존 번호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(FK)</a:t>
                      </a:r>
                      <a:endParaRPr lang="ko-KR" altLang="en-US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9645"/>
                  </a:ext>
                </a:extLst>
              </a:tr>
            </a:tbl>
          </a:graphicData>
        </a:graphic>
      </p:graphicFrame>
      <p:graphicFrame>
        <p:nvGraphicFramePr>
          <p:cNvPr id="78" name="표 21">
            <a:extLst>
              <a:ext uri="{FF2B5EF4-FFF2-40B4-BE49-F238E27FC236}">
                <a16:creationId xmlns:a16="http://schemas.microsoft.com/office/drawing/2014/main" id="{C23AABBE-2E43-4A59-85BF-28813274E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82120"/>
              </p:ext>
            </p:extLst>
          </p:nvPr>
        </p:nvGraphicFramePr>
        <p:xfrm>
          <a:off x="449942" y="2837828"/>
          <a:ext cx="2931886" cy="48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80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ET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존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79" name="표 21">
            <a:extLst>
              <a:ext uri="{FF2B5EF4-FFF2-40B4-BE49-F238E27FC236}">
                <a16:creationId xmlns:a16="http://schemas.microsoft.com/office/drawing/2014/main" id="{17B40AA7-52C7-4FA1-8C4B-777048C48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447589"/>
              </p:ext>
            </p:extLst>
          </p:nvPr>
        </p:nvGraphicFramePr>
        <p:xfrm>
          <a:off x="449942" y="3529605"/>
          <a:ext cx="2931886" cy="48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80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예약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80" name="표 21">
            <a:extLst>
              <a:ext uri="{FF2B5EF4-FFF2-40B4-BE49-F238E27FC236}">
                <a16:creationId xmlns:a16="http://schemas.microsoft.com/office/drawing/2014/main" id="{F152492E-F386-467E-923B-10DAD8579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314595"/>
              </p:ext>
            </p:extLst>
          </p:nvPr>
        </p:nvGraphicFramePr>
        <p:xfrm>
          <a:off x="449942" y="4221382"/>
          <a:ext cx="2931886" cy="48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80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고객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  <p:graphicFrame>
        <p:nvGraphicFramePr>
          <p:cNvPr id="81" name="표 21">
            <a:extLst>
              <a:ext uri="{FF2B5EF4-FFF2-40B4-BE49-F238E27FC236}">
                <a16:creationId xmlns:a16="http://schemas.microsoft.com/office/drawing/2014/main" id="{3FA61D7D-3AF0-4B9C-80D4-0D4C639E7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105547"/>
              </p:ext>
            </p:extLst>
          </p:nvPr>
        </p:nvGraphicFramePr>
        <p:xfrm>
          <a:off x="449942" y="5086287"/>
          <a:ext cx="2931886" cy="48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886">
                  <a:extLst>
                    <a:ext uri="{9D8B030D-6E8A-4147-A177-3AD203B41FA5}">
                      <a16:colId xmlns:a16="http://schemas.microsoft.com/office/drawing/2014/main" val="3458920627"/>
                    </a:ext>
                  </a:extLst>
                </a:gridCol>
              </a:tblGrid>
              <a:tr h="480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특별체험 테이블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27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B21316D3-3A9D-42C0-AF55-650656FB9F0D}"/>
              </a:ext>
            </a:extLst>
          </p:cNvPr>
          <p:cNvSpPr/>
          <p:nvPr/>
        </p:nvSpPr>
        <p:spPr>
          <a:xfrm rot="16200000">
            <a:off x="3156858" y="-2110359"/>
            <a:ext cx="5878286" cy="1107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사람, 노트북, 실내, 소파이(가) 표시된 사진&#10;&#10;매우 높은 신뢰도로 생성된 설명">
            <a:extLst>
              <a:ext uri="{FF2B5EF4-FFF2-40B4-BE49-F238E27FC236}">
                <a16:creationId xmlns:a16="http://schemas.microsoft.com/office/drawing/2014/main" id="{0DACAB30-83CD-47F9-9349-FD61491F2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85"/>
          <a:stretch/>
        </p:blipFill>
        <p:spPr>
          <a:xfrm>
            <a:off x="981924" y="1999355"/>
            <a:ext cx="2300514" cy="34014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그림 48" descr="사람, 실내, 노트북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B4733592-B556-4F34-86DE-06D7453F23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87"/>
          <a:stretch/>
        </p:blipFill>
        <p:spPr>
          <a:xfrm>
            <a:off x="3626888" y="1984840"/>
            <a:ext cx="2300515" cy="3385155"/>
          </a:xfrm>
          <a:prstGeom prst="rect">
            <a:avLst/>
          </a:prstGeom>
        </p:spPr>
      </p:pic>
      <p:pic>
        <p:nvPicPr>
          <p:cNvPr id="51" name="그림 50" descr="문구이(가) 표시된 사진&#10;&#10;높은 신뢰도로 생성된 설명">
            <a:extLst>
              <a:ext uri="{FF2B5EF4-FFF2-40B4-BE49-F238E27FC236}">
                <a16:creationId xmlns:a16="http://schemas.microsoft.com/office/drawing/2014/main" id="{E85C558F-EC05-4D47-9424-1EB1FE1FBE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5"/>
          <a:stretch/>
        </p:blipFill>
        <p:spPr>
          <a:xfrm>
            <a:off x="6268224" y="1984839"/>
            <a:ext cx="2300515" cy="3408329"/>
          </a:xfrm>
          <a:prstGeom prst="rect">
            <a:avLst/>
          </a:prstGeom>
        </p:spPr>
      </p:pic>
      <p:pic>
        <p:nvPicPr>
          <p:cNvPr id="53" name="그림 52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6B129FE5-A155-4E05-AF98-7CEC34DDB9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87"/>
          <a:stretch/>
        </p:blipFill>
        <p:spPr>
          <a:xfrm>
            <a:off x="8909561" y="1984840"/>
            <a:ext cx="2300515" cy="3425846"/>
          </a:xfrm>
          <a:prstGeom prst="rect">
            <a:avLst/>
          </a:prstGeom>
        </p:spPr>
      </p:pic>
      <p:grpSp>
        <p:nvGrpSpPr>
          <p:cNvPr id="66" name="Group 11">
            <a:extLst>
              <a:ext uri="{FF2B5EF4-FFF2-40B4-BE49-F238E27FC236}">
                <a16:creationId xmlns:a16="http://schemas.microsoft.com/office/drawing/2014/main" id="{F4D0A7E6-7FD2-43A1-815D-A2F5E3D0C6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52974" y="3527460"/>
            <a:ext cx="373044" cy="340605"/>
            <a:chOff x="1465" y="333"/>
            <a:chExt cx="667" cy="609"/>
          </a:xfrm>
          <a:solidFill>
            <a:schemeClr val="bg1"/>
          </a:solidFill>
        </p:grpSpPr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5809A1D7-8FA0-4195-93A6-8E89BD03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35F3633-6185-4A3A-9ACB-6B9AEA57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28B46DD-9453-496A-82ED-917E44AD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Rectangle 16">
              <a:extLst>
                <a:ext uri="{FF2B5EF4-FFF2-40B4-BE49-F238E27FC236}">
                  <a16:creationId xmlns:a16="http://schemas.microsoft.com/office/drawing/2014/main" id="{00580EC2-5A73-441D-809C-5F650976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Rectangle 17">
              <a:extLst>
                <a:ext uri="{FF2B5EF4-FFF2-40B4-BE49-F238E27FC236}">
                  <a16:creationId xmlns:a16="http://schemas.microsoft.com/office/drawing/2014/main" id="{EE2BA32C-190D-4C79-A9E0-37DFA587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6D778C2A-D5CF-41A3-95C9-C248250ED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C973EF67-4F30-491F-834F-88E143EB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81924" y="1476375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1368789" y="854294"/>
            <a:ext cx="1599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bg1"/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600" b="1" dirty="0">
              <a:ln>
                <a:solidFill>
                  <a:schemeClr val="bg1"/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8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8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5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25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26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7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8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2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4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5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6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7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42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43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4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5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6562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9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02386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50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1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2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3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4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5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924407" y="351233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785169" y="3578937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물리적 설계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786093" y="3512331"/>
            <a:ext cx="793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Report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59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61722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60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1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2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538964" y="3591463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76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0" name="TextBox 279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786093" y="3512331"/>
            <a:ext cx="829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Realize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83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61722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84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5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6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538964" y="359146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DA3CF1C-AA29-4C52-A359-4191356F270C}"/>
              </a:ext>
            </a:extLst>
          </p:cNvPr>
          <p:cNvGraphicFramePr>
            <a:graphicFrameLocks noGrp="1"/>
          </p:cNvGraphicFramePr>
          <p:nvPr/>
        </p:nvGraphicFramePr>
        <p:xfrm>
          <a:off x="962345" y="3415355"/>
          <a:ext cx="2327349" cy="51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349">
                  <a:extLst>
                    <a:ext uri="{9D8B030D-6E8A-4147-A177-3AD203B41FA5}">
                      <a16:colId xmlns:a16="http://schemas.microsoft.com/office/drawing/2014/main" val="266423327"/>
                    </a:ext>
                  </a:extLst>
                </a:gridCol>
              </a:tblGrid>
              <a:tr h="5106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9135" marR="2913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427109"/>
                  </a:ext>
                </a:extLst>
              </a:tr>
            </a:tbl>
          </a:graphicData>
        </a:graphic>
      </p:graphicFrame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5FAD334-5417-4A71-9FEE-1EC7CA968626}"/>
              </a:ext>
            </a:extLst>
          </p:cNvPr>
          <p:cNvGrpSpPr/>
          <p:nvPr/>
        </p:nvGrpSpPr>
        <p:grpSpPr>
          <a:xfrm>
            <a:off x="1222620" y="3514007"/>
            <a:ext cx="300638" cy="306245"/>
            <a:chOff x="1072314" y="-3731086"/>
            <a:chExt cx="815735" cy="830949"/>
          </a:xfrm>
        </p:grpSpPr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B1A8E8F5-F315-4754-B032-453FD11AA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4F5E57D4-52E4-4C6D-A70E-94DA95D24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id="{E346DFCD-2747-4E28-9850-CE7102A20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33FA2B-6BB4-4A2D-9F60-115E86AE8A31}"/>
              </a:ext>
            </a:extLst>
          </p:cNvPr>
          <p:cNvSpPr/>
          <p:nvPr/>
        </p:nvSpPr>
        <p:spPr>
          <a:xfrm>
            <a:off x="1652876" y="3493514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2379432" y="3586997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개념적 설계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8900210" y="3428367"/>
            <a:ext cx="2337575" cy="515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EA8D48-9EFD-460D-8DE8-4B0537178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9093551" y="3460731"/>
            <a:ext cx="416688" cy="433371"/>
          </a:xfrm>
          <a:prstGeom prst="rect">
            <a:avLst/>
          </a:prstGeom>
        </p:spPr>
      </p:pic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9559206" y="3572783"/>
            <a:ext cx="829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Realize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10435470" y="3633544"/>
            <a:ext cx="4154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24999" y="3389349"/>
            <a:ext cx="2352078" cy="545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5EC23C-9C5B-4541-B232-1DB1AE5DCF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994" y="3524993"/>
            <a:ext cx="475687" cy="338554"/>
          </a:xfrm>
          <a:prstGeom prst="rect">
            <a:avLst/>
          </a:prstGeom>
        </p:spPr>
      </p:pic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879909" y="351587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659377" y="3632414"/>
            <a:ext cx="847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물리적 설계 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F7273F-0979-493A-BE3A-FCBCA8EE7D52}"/>
              </a:ext>
            </a:extLst>
          </p:cNvPr>
          <p:cNvSpPr/>
          <p:nvPr/>
        </p:nvSpPr>
        <p:spPr>
          <a:xfrm>
            <a:off x="3590346" y="3427520"/>
            <a:ext cx="2393111" cy="515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F9286-7852-42F9-AE5C-BD5C041A86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2630" y="3547922"/>
            <a:ext cx="419189" cy="356602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EDE80E-9F85-4401-AE80-95D09DC2769D}"/>
              </a:ext>
            </a:extLst>
          </p:cNvPr>
          <p:cNvSpPr/>
          <p:nvPr/>
        </p:nvSpPr>
        <p:spPr>
          <a:xfrm>
            <a:off x="4250283" y="3524993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Logical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47EE5D-7F04-437A-865A-619C90BFC861}"/>
              </a:ext>
            </a:extLst>
          </p:cNvPr>
          <p:cNvSpPr txBox="1"/>
          <p:nvPr/>
        </p:nvSpPr>
        <p:spPr>
          <a:xfrm>
            <a:off x="4999998" y="3566411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347978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-100" y="2802550"/>
            <a:ext cx="4267200" cy="4267200"/>
          </a:xfrm>
          <a:prstGeom prst="rtTriangle">
            <a:avLst/>
          </a:prstGeom>
          <a:solidFill>
            <a:srgbClr val="FBD73F"/>
          </a:solidFill>
          <a:ln>
            <a:solidFill>
              <a:srgbClr val="FBD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FBD73F"/>
          </a:solidFill>
          <a:ln>
            <a:solidFill>
              <a:srgbClr val="FBD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BF0086A-1CC7-493F-BD3B-F65CF9D7DFBD}"/>
              </a:ext>
            </a:extLst>
          </p:cNvPr>
          <p:cNvSpPr/>
          <p:nvPr/>
        </p:nvSpPr>
        <p:spPr>
          <a:xfrm>
            <a:off x="857704" y="3820058"/>
            <a:ext cx="1685392" cy="1685392"/>
          </a:xfrm>
          <a:prstGeom prst="diamond">
            <a:avLst/>
          </a:prstGeom>
          <a:solidFill>
            <a:srgbClr val="BE9F77"/>
          </a:solidFill>
          <a:ln>
            <a:solidFill>
              <a:srgbClr val="BE9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0" name="Group 34">
            <a:extLst>
              <a:ext uri="{FF2B5EF4-FFF2-40B4-BE49-F238E27FC236}">
                <a16:creationId xmlns:a16="http://schemas.microsoft.com/office/drawing/2014/main" id="{BE6B7630-A201-4234-B6A6-CEE637A81B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06418" y="4411056"/>
            <a:ext cx="568914" cy="560547"/>
            <a:chOff x="1975" y="273"/>
            <a:chExt cx="204" cy="201"/>
          </a:xfrm>
          <a:solidFill>
            <a:schemeClr val="bg1"/>
          </a:solidFill>
        </p:grpSpPr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4F1F4802-49B5-41C7-8373-0223F470E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CCF1DE76-BFC5-47B7-9B05-D9ACA576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BDF7B373-9886-46CF-8B88-CBC0A2556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14AED4B4-81ED-47C0-94F7-CA7435C79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C386C443-474F-417A-BE88-C31156900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Freeform 41">
              <a:extLst>
                <a:ext uri="{FF2B5EF4-FFF2-40B4-BE49-F238E27FC236}">
                  <a16:creationId xmlns:a16="http://schemas.microsoft.com/office/drawing/2014/main" id="{A7715D83-E46F-4638-A95B-FD4313D2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AE3078-A003-4100-9DDC-CC298BD91884}"/>
              </a:ext>
            </a:extLst>
          </p:cNvPr>
          <p:cNvSpPr/>
          <p:nvPr/>
        </p:nvSpPr>
        <p:spPr>
          <a:xfrm>
            <a:off x="4149795" y="3921888"/>
            <a:ext cx="36311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물리적 설계</a:t>
            </a:r>
            <a:r>
              <a:rPr lang="en-US" altLang="ko-KR" sz="24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뷰 설계</a:t>
            </a:r>
            <a:r>
              <a:rPr lang="en-US" altLang="ko-KR" sz="24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4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85CC73-F3A8-437D-9DA9-9F101154485E}"/>
              </a:ext>
            </a:extLst>
          </p:cNvPr>
          <p:cNvSpPr/>
          <p:nvPr/>
        </p:nvSpPr>
        <p:spPr>
          <a:xfrm>
            <a:off x="5437005" y="3296838"/>
            <a:ext cx="1462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28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99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30AD41F2-11DB-4F01-980A-9BACDACBE2C0}"/>
              </a:ext>
            </a:extLst>
          </p:cNvPr>
          <p:cNvSpPr/>
          <p:nvPr/>
        </p:nvSpPr>
        <p:spPr>
          <a:xfrm>
            <a:off x="1908643" y="1468536"/>
            <a:ext cx="2162595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 err="1">
                <a:solidFill>
                  <a:schemeClr val="bg1"/>
                </a:solidFill>
              </a:rPr>
              <a:t>EMP_INFO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뷰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2286138"/>
            <a:ext cx="52120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EMP_INFO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EMP.EMPNO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EMP.DEPTNO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EMP.EMPNAME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EMP.PHONE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DEP.DEPTNAME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DEP.DEPTPHONE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EMPLOYEE EMP, DEPARTMENT DEP 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EMP.DEPTNO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DEP.DEPTNO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EMP.DEPTNO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</a:p>
          <a:p>
            <a:pPr algn="l"/>
            <a:endParaRPr lang="en-US" altLang="ko-KR" b="1" dirty="0">
              <a:solidFill>
                <a:srgbClr val="3E3E3E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179DC8-EFFE-4A52-9EE3-323C1722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43" y="1925736"/>
            <a:ext cx="8467258" cy="410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9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30AD41F2-11DB-4F01-980A-9BACDACBE2C0}"/>
              </a:ext>
            </a:extLst>
          </p:cNvPr>
          <p:cNvSpPr/>
          <p:nvPr/>
        </p:nvSpPr>
        <p:spPr>
          <a:xfrm>
            <a:off x="1908643" y="1468536"/>
            <a:ext cx="3374557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EMP_INFO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뷰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2286138"/>
            <a:ext cx="5212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DEP_MANAGERINFO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EMP.EMPNAME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EMP.PHONE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DEP.DEPTNAME,DEP.DEPTNO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DEP.STARTDATE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EMPLOYEE EMP, DEPARTMENT DEP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EMP.EMPNO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DEP.MANAGER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DEP.DEPTNO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1B2BB-1006-4C19-BA52-D68CA870F617}"/>
              </a:ext>
            </a:extLst>
          </p:cNvPr>
          <p:cNvSpPr/>
          <p:nvPr/>
        </p:nvSpPr>
        <p:spPr>
          <a:xfrm>
            <a:off x="192046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8B2A-6C7C-4EE9-A126-E2511C0B6DF9}"/>
              </a:ext>
            </a:extLst>
          </p:cNvPr>
          <p:cNvSpPr txBox="1"/>
          <p:nvPr/>
        </p:nvSpPr>
        <p:spPr>
          <a:xfrm>
            <a:off x="2058350" y="2286138"/>
            <a:ext cx="56777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3E3E3E"/>
              </a:solidFill>
            </a:endParaRP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SELECT *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FROM </a:t>
            </a:r>
            <a:r>
              <a:rPr lang="en-US" altLang="ko-KR" b="1" dirty="0" err="1">
                <a:solidFill>
                  <a:srgbClr val="3E3E3E"/>
                </a:solidFill>
              </a:rPr>
              <a:t>EMP_INFO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DEPTNAME</a:t>
            </a:r>
            <a:r>
              <a:rPr lang="en-US" altLang="ko-KR" b="1" dirty="0">
                <a:solidFill>
                  <a:srgbClr val="3E3E3E"/>
                </a:solidFill>
              </a:rPr>
              <a:t> = '</a:t>
            </a:r>
            <a:r>
              <a:rPr lang="ko-KR" altLang="en-US" b="1" dirty="0">
                <a:solidFill>
                  <a:srgbClr val="3E3E3E"/>
                </a:solidFill>
              </a:rPr>
              <a:t>상품 판매</a:t>
            </a:r>
            <a:r>
              <a:rPr lang="en-US" altLang="ko-KR" b="1" dirty="0">
                <a:solidFill>
                  <a:srgbClr val="3E3E3E"/>
                </a:solidFill>
              </a:rPr>
              <a:t>’;</a:t>
            </a: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=&gt;</a:t>
            </a:r>
            <a:r>
              <a:rPr lang="ko-KR" altLang="en-US" b="1" dirty="0">
                <a:solidFill>
                  <a:srgbClr val="3E3E3E"/>
                </a:solidFill>
              </a:rPr>
              <a:t>상품 판매 부서의 직원들의 정보를 알고 싶을 때</a:t>
            </a:r>
            <a:endParaRPr lang="en-US" altLang="ko-KR" b="1" dirty="0">
              <a:solidFill>
                <a:srgbClr val="3E3E3E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436D7F-4E0A-4079-A5AF-A7BE07AB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23" y="2598942"/>
            <a:ext cx="3704634" cy="8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30AD41F2-11DB-4F01-980A-9BACDACBE2C0}"/>
              </a:ext>
            </a:extLst>
          </p:cNvPr>
          <p:cNvSpPr/>
          <p:nvPr/>
        </p:nvSpPr>
        <p:spPr>
          <a:xfrm>
            <a:off x="1908643" y="1468536"/>
            <a:ext cx="3287471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DEP_MANAGERINFO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뷰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2286138"/>
            <a:ext cx="5212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DEP_MANAGERINFO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EMP.EMPNAME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EMP.PHONE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DEP.DEPTNAME,DEP.DEPTNO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DEP.STARTDATE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EMPLOYEE EMP, DEPARTMENT DEP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EMP.EMPNO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DEP.MANAGER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DEP.DEPTNO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8A27FB-7217-4A34-A105-DD85C0C8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42" y="1925736"/>
            <a:ext cx="8434359" cy="39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EMP_INFO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뷰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2286138"/>
            <a:ext cx="5212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DEP_MANAGERINFO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EMP.EMPNAME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EMP.PHONE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DEP.DEPTNAME,DEP.DEPTNO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DEP.STARTDATE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EMPLOYEE EMP, DEPARTMENT DEP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EMP.EMPNO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DEP.MANAGER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DEP.DEPTNO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374F635-5D89-4EBA-A496-83DA40B9E660}"/>
              </a:ext>
            </a:extLst>
          </p:cNvPr>
          <p:cNvSpPr/>
          <p:nvPr/>
        </p:nvSpPr>
        <p:spPr>
          <a:xfrm>
            <a:off x="1908643" y="1480205"/>
            <a:ext cx="3287471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1B2BB-1006-4C19-BA52-D68CA870F617}"/>
              </a:ext>
            </a:extLst>
          </p:cNvPr>
          <p:cNvSpPr/>
          <p:nvPr/>
        </p:nvSpPr>
        <p:spPr>
          <a:xfrm>
            <a:off x="192046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8B2A-6C7C-4EE9-A126-E2511C0B6DF9}"/>
              </a:ext>
            </a:extLst>
          </p:cNvPr>
          <p:cNvSpPr txBox="1"/>
          <p:nvPr/>
        </p:nvSpPr>
        <p:spPr>
          <a:xfrm>
            <a:off x="2058350" y="2286138"/>
            <a:ext cx="53829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3E3E3E"/>
              </a:solidFill>
            </a:endParaRP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SELECT </a:t>
            </a:r>
            <a:r>
              <a:rPr lang="en-US" altLang="ko-KR" b="1" dirty="0" err="1">
                <a:solidFill>
                  <a:srgbClr val="3E3E3E"/>
                </a:solidFill>
              </a:rPr>
              <a:t>EMPNAME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</a:t>
            </a:r>
            <a:r>
              <a:rPr lang="en-US" altLang="ko-KR" b="1" dirty="0" err="1">
                <a:solidFill>
                  <a:srgbClr val="3E3E3E"/>
                </a:solidFill>
              </a:rPr>
              <a:t>DEP_MANAGERINFO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DEPTNO</a:t>
            </a:r>
            <a:r>
              <a:rPr lang="en-US" altLang="ko-KR" b="1" dirty="0">
                <a:solidFill>
                  <a:srgbClr val="3E3E3E"/>
                </a:solidFill>
              </a:rPr>
              <a:t> =3;</a:t>
            </a: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=&gt;3</a:t>
            </a:r>
            <a:r>
              <a:rPr lang="ko-KR" altLang="en-US" b="1" dirty="0">
                <a:solidFill>
                  <a:srgbClr val="3E3E3E"/>
                </a:solidFill>
              </a:rPr>
              <a:t>번 부서의 매니저를 알고 싶을 때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B2BCE-BDFB-4824-9EB8-C711E2BBE5C8}"/>
              </a:ext>
            </a:extLst>
          </p:cNvPr>
          <p:cNvSpPr txBox="1"/>
          <p:nvPr/>
        </p:nvSpPr>
        <p:spPr>
          <a:xfrm>
            <a:off x="1908643" y="154950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DEP_MANAGERINFO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뷰 응용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855466-9794-4541-8728-AB3A257A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461" y="2522741"/>
            <a:ext cx="5973009" cy="12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30AD41F2-11DB-4F01-980A-9BACDACBE2C0}"/>
              </a:ext>
            </a:extLst>
          </p:cNvPr>
          <p:cNvSpPr/>
          <p:nvPr/>
        </p:nvSpPr>
        <p:spPr>
          <a:xfrm>
            <a:off x="1908644" y="1468536"/>
            <a:ext cx="2706900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ZONE_EMPINFO</a:t>
            </a:r>
            <a:r>
              <a:rPr lang="ko-KR" altLang="en-US" b="1" dirty="0">
                <a:solidFill>
                  <a:schemeClr val="bg1"/>
                </a:solidFill>
              </a:rPr>
              <a:t>뷰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2286138"/>
            <a:ext cx="5212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ZONE_EMPINFO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EMP.EMPNO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EMP.EMPNAME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EMP.PHONE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ZONE.ZONENO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ZONE.ZONENAME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EMPLOYEE EMP, ZONE </a:t>
            </a:r>
            <a:r>
              <a:rPr lang="en-US" altLang="ko-KR" b="1" dirty="0" err="1">
                <a:solidFill>
                  <a:srgbClr val="3E3E3E"/>
                </a:solidFill>
              </a:rPr>
              <a:t>ZONE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EMP.ZONENO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ZONE.ZONENO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ZONE.ZONENO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6027EC-CD17-4874-8BFC-10E63254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44" y="1921621"/>
            <a:ext cx="8511706" cy="40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3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EMP_INFO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뷰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2286138"/>
            <a:ext cx="5212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DEP_MANAGERINFO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EMP.EMPNAME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EMP.PHONE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DEP.DEPTNAME,DEP.DEPTNO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DEP.STARTDATE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EMPLOYEE EMP, DEPARTMENT DEP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EMP.EMPNO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DEP.MANAGER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DEP.DEPTNO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374F635-5D89-4EBA-A496-83DA40B9E660}"/>
              </a:ext>
            </a:extLst>
          </p:cNvPr>
          <p:cNvSpPr/>
          <p:nvPr/>
        </p:nvSpPr>
        <p:spPr>
          <a:xfrm>
            <a:off x="1908643" y="1480205"/>
            <a:ext cx="2720507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1B2BB-1006-4C19-BA52-D68CA870F617}"/>
              </a:ext>
            </a:extLst>
          </p:cNvPr>
          <p:cNvSpPr/>
          <p:nvPr/>
        </p:nvSpPr>
        <p:spPr>
          <a:xfrm>
            <a:off x="192046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8B2A-6C7C-4EE9-A126-E2511C0B6DF9}"/>
              </a:ext>
            </a:extLst>
          </p:cNvPr>
          <p:cNvSpPr txBox="1"/>
          <p:nvPr/>
        </p:nvSpPr>
        <p:spPr>
          <a:xfrm>
            <a:off x="2058350" y="2286138"/>
            <a:ext cx="53829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3E3E3E"/>
              </a:solidFill>
            </a:endParaRP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SELECT *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FROM </a:t>
            </a:r>
            <a:r>
              <a:rPr lang="en-US" altLang="ko-KR" b="1" dirty="0" err="1">
                <a:solidFill>
                  <a:srgbClr val="3E3E3E"/>
                </a:solidFill>
              </a:rPr>
              <a:t>ZONE_EMPINFO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ZONENAME</a:t>
            </a:r>
            <a:r>
              <a:rPr lang="en-US" altLang="ko-KR" b="1" dirty="0">
                <a:solidFill>
                  <a:srgbClr val="3E3E3E"/>
                </a:solidFill>
              </a:rPr>
              <a:t> = '</a:t>
            </a:r>
            <a:r>
              <a:rPr lang="ko-KR" altLang="en-US" b="1" dirty="0">
                <a:solidFill>
                  <a:srgbClr val="3E3E3E"/>
                </a:solidFill>
              </a:rPr>
              <a:t>글로벌 페어</a:t>
            </a:r>
            <a:r>
              <a:rPr lang="en-US" altLang="ko-KR" b="1" dirty="0">
                <a:solidFill>
                  <a:srgbClr val="3E3E3E"/>
                </a:solidFill>
              </a:rPr>
              <a:t>’;</a:t>
            </a: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=&gt;</a:t>
            </a:r>
            <a:r>
              <a:rPr lang="ko-KR" altLang="en-US" b="1" dirty="0">
                <a:solidFill>
                  <a:srgbClr val="3E3E3E"/>
                </a:solidFill>
              </a:rPr>
              <a:t>글로벌 페어 </a:t>
            </a:r>
            <a:r>
              <a:rPr lang="ko-KR" altLang="en-US" b="1" dirty="0" err="1">
                <a:solidFill>
                  <a:srgbClr val="3E3E3E"/>
                </a:solidFill>
              </a:rPr>
              <a:t>존에</a:t>
            </a:r>
            <a:r>
              <a:rPr lang="ko-KR" altLang="en-US" b="1" dirty="0">
                <a:solidFill>
                  <a:srgbClr val="3E3E3E"/>
                </a:solidFill>
              </a:rPr>
              <a:t> 일하는 사원 현황을 확인하고    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    </a:t>
            </a:r>
            <a:r>
              <a:rPr lang="ko-KR" altLang="en-US" b="1" dirty="0">
                <a:solidFill>
                  <a:srgbClr val="3E3E3E"/>
                </a:solidFill>
              </a:rPr>
              <a:t>싶을 때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B2BCE-BDFB-4824-9EB8-C711E2BBE5C8}"/>
              </a:ext>
            </a:extLst>
          </p:cNvPr>
          <p:cNvSpPr txBox="1"/>
          <p:nvPr/>
        </p:nvSpPr>
        <p:spPr>
          <a:xfrm>
            <a:off x="1908643" y="154950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ZONE_EMPINFO</a:t>
            </a:r>
            <a:r>
              <a:rPr lang="ko-KR" altLang="en-US" b="1" dirty="0">
                <a:solidFill>
                  <a:schemeClr val="bg1"/>
                </a:solidFill>
              </a:rPr>
              <a:t>뷰 응용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A04072-36DE-4ED9-94E8-369B8693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03" y="2605841"/>
            <a:ext cx="5578784" cy="12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에버랜드 크리스마스에 대한 이미지 검색결과">
            <a:extLst>
              <a:ext uri="{FF2B5EF4-FFF2-40B4-BE49-F238E27FC236}">
                <a16:creationId xmlns:a16="http://schemas.microsoft.com/office/drawing/2014/main" id="{6018ADAC-80A8-4370-93BA-7DFC9370C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814" y="4824"/>
            <a:ext cx="10275478" cy="685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20005604-5343-47FE-845A-CB27E32FFBF8}"/>
              </a:ext>
            </a:extLst>
          </p:cNvPr>
          <p:cNvSpPr/>
          <p:nvPr/>
        </p:nvSpPr>
        <p:spPr>
          <a:xfrm>
            <a:off x="-1" y="-4281713"/>
            <a:ext cx="6531429" cy="1114632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1B8AB-1A94-4FA9-8354-50A6DDBDC4DE}"/>
              </a:ext>
            </a:extLst>
          </p:cNvPr>
          <p:cNvSpPr/>
          <p:nvPr/>
        </p:nvSpPr>
        <p:spPr>
          <a:xfrm rot="19800000">
            <a:off x="4227093" y="-1246914"/>
            <a:ext cx="333375" cy="9358442"/>
          </a:xfrm>
          <a:prstGeom prst="rect">
            <a:avLst/>
          </a:prstGeom>
          <a:solidFill>
            <a:srgbClr val="FBD73F"/>
          </a:solidFill>
          <a:ln>
            <a:solidFill>
              <a:srgbClr val="B39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A17B7-18E5-46C8-883F-56B3BD0FD633}"/>
              </a:ext>
            </a:extLst>
          </p:cNvPr>
          <p:cNvSpPr txBox="1"/>
          <p:nvPr/>
        </p:nvSpPr>
        <p:spPr>
          <a:xfrm>
            <a:off x="964140" y="1668102"/>
            <a:ext cx="20762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환상의 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5BF8A5-AE86-454D-A0FD-DB9E9B7AB976}"/>
              </a:ext>
            </a:extLst>
          </p:cNvPr>
          <p:cNvSpPr txBox="1"/>
          <p:nvPr/>
        </p:nvSpPr>
        <p:spPr>
          <a:xfrm>
            <a:off x="942363" y="3715578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2016150036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정지운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D5CC45-9B61-4A9C-88EB-3888B4D446CE}"/>
              </a:ext>
            </a:extLst>
          </p:cNvPr>
          <p:cNvSpPr txBox="1"/>
          <p:nvPr/>
        </p:nvSpPr>
        <p:spPr>
          <a:xfrm>
            <a:off x="949622" y="4209062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2016150016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박다수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784B16-9965-4A8C-8009-04C486E3252C}"/>
              </a:ext>
            </a:extLst>
          </p:cNvPr>
          <p:cNvSpPr txBox="1"/>
          <p:nvPr/>
        </p:nvSpPr>
        <p:spPr>
          <a:xfrm>
            <a:off x="956881" y="4702546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2016150026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윤혁진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D0F70F-5648-476A-9DBC-D1616C020915}"/>
              </a:ext>
            </a:extLst>
          </p:cNvPr>
          <p:cNvSpPr txBox="1"/>
          <p:nvPr/>
        </p:nvSpPr>
        <p:spPr>
          <a:xfrm>
            <a:off x="964140" y="5196030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2016152010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김지웅</a:t>
            </a:r>
          </a:p>
        </p:txBody>
      </p:sp>
    </p:spTree>
    <p:extLst>
      <p:ext uri="{BB962C8B-B14F-4D97-AF65-F5344CB8AC3E}">
        <p14:creationId xmlns:p14="http://schemas.microsoft.com/office/powerpoint/2010/main" val="145986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30AD41F2-11DB-4F01-980A-9BACDACBE2C0}"/>
              </a:ext>
            </a:extLst>
          </p:cNvPr>
          <p:cNvSpPr/>
          <p:nvPr/>
        </p:nvSpPr>
        <p:spPr>
          <a:xfrm>
            <a:off x="1908644" y="1468536"/>
            <a:ext cx="2706900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RESERVE_STATE</a:t>
            </a:r>
            <a:r>
              <a:rPr lang="ko-KR" altLang="en-US" b="1" dirty="0">
                <a:solidFill>
                  <a:schemeClr val="bg1"/>
                </a:solidFill>
              </a:rPr>
              <a:t>뷰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2286138"/>
            <a:ext cx="5212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RESERVE_STATE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CUS.CUSTNO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CUS.CUSTNAME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CUS.ROOMSTNO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RES.ROOMNAME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CUSTOMER CUS, ROOM RES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CUS.ROOMSTNO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RES.ROOMSTNO</a:t>
            </a:r>
            <a:r>
              <a:rPr lang="en-US" altLang="ko-KR" b="1" dirty="0">
                <a:solidFill>
                  <a:srgbClr val="3E3E3E"/>
                </a:solidFill>
              </a:rPr>
              <a:t>  AND </a:t>
            </a:r>
            <a:r>
              <a:rPr lang="en-US" altLang="ko-KR" b="1" dirty="0" err="1">
                <a:solidFill>
                  <a:srgbClr val="3E3E3E"/>
                </a:solidFill>
              </a:rPr>
              <a:t>RES.ROOMSTNO</a:t>
            </a:r>
            <a:r>
              <a:rPr lang="en-US" altLang="ko-KR" b="1" dirty="0">
                <a:solidFill>
                  <a:srgbClr val="3E3E3E"/>
                </a:solidFill>
              </a:rPr>
              <a:t>&lt;5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RES.ROOMSTNO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B29835-FD9C-4F9A-B326-9B4321F9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44" y="1925736"/>
            <a:ext cx="8511706" cy="390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EMP_INFO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뷰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2286138"/>
            <a:ext cx="5212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DEP_MANAGERINFO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EMP.EMPNAME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EMP.PHONE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DEP.DEPTNAME,DEP.DEPTNO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DEP.STARTDATE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EMPLOYEE EMP, DEPARTMENT DEP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EMP.EMPNO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DEP.MANAGER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DEP.DEPTNO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374F635-5D89-4EBA-A496-83DA40B9E660}"/>
              </a:ext>
            </a:extLst>
          </p:cNvPr>
          <p:cNvSpPr/>
          <p:nvPr/>
        </p:nvSpPr>
        <p:spPr>
          <a:xfrm>
            <a:off x="1908643" y="1480205"/>
            <a:ext cx="2720507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1B2BB-1006-4C19-BA52-D68CA870F617}"/>
              </a:ext>
            </a:extLst>
          </p:cNvPr>
          <p:cNvSpPr/>
          <p:nvPr/>
        </p:nvSpPr>
        <p:spPr>
          <a:xfrm>
            <a:off x="192046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8B2A-6C7C-4EE9-A126-E2511C0B6DF9}"/>
              </a:ext>
            </a:extLst>
          </p:cNvPr>
          <p:cNvSpPr txBox="1"/>
          <p:nvPr/>
        </p:nvSpPr>
        <p:spPr>
          <a:xfrm>
            <a:off x="2073282" y="2286138"/>
            <a:ext cx="53829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3E3E3E"/>
              </a:solidFill>
            </a:endParaRP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SELECT *FROM </a:t>
            </a:r>
            <a:r>
              <a:rPr lang="en-US" altLang="ko-KR" b="1" dirty="0" err="1">
                <a:solidFill>
                  <a:srgbClr val="3E3E3E"/>
                </a:solidFill>
              </a:rPr>
              <a:t>RESERVE_STATE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b="1" dirty="0">
                <a:solidFill>
                  <a:srgbClr val="3E3E3E"/>
                </a:solidFill>
              </a:rPr>
              <a:t>놀이공원 손님들 중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ko-KR" altLang="en-US" b="1" dirty="0">
                <a:solidFill>
                  <a:srgbClr val="3E3E3E"/>
                </a:solidFill>
              </a:rPr>
              <a:t>숙박시설을 예약한 고객 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   </a:t>
            </a:r>
            <a:r>
              <a:rPr lang="ko-KR" altLang="en-US" b="1" dirty="0">
                <a:solidFill>
                  <a:srgbClr val="3E3E3E"/>
                </a:solidFill>
              </a:rPr>
              <a:t>들을 확인하라</a:t>
            </a:r>
            <a:r>
              <a:rPr lang="en-US" altLang="ko-KR" b="1" dirty="0">
                <a:solidFill>
                  <a:srgbClr val="3E3E3E"/>
                </a:solidFill>
              </a:rPr>
              <a:t>.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B2BCE-BDFB-4824-9EB8-C711E2BBE5C8}"/>
              </a:ext>
            </a:extLst>
          </p:cNvPr>
          <p:cNvSpPr txBox="1"/>
          <p:nvPr/>
        </p:nvSpPr>
        <p:spPr>
          <a:xfrm>
            <a:off x="1908643" y="154950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RESERVE_STATE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뷰 응용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ACF29B-C50E-454E-A2D0-8EDEDA71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440024"/>
            <a:ext cx="5212079" cy="23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30AD41F2-11DB-4F01-980A-9BACDACBE2C0}"/>
              </a:ext>
            </a:extLst>
          </p:cNvPr>
          <p:cNvSpPr/>
          <p:nvPr/>
        </p:nvSpPr>
        <p:spPr>
          <a:xfrm>
            <a:off x="1908644" y="1468536"/>
            <a:ext cx="3615856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ZONE_ATTRACTIONINFO</a:t>
            </a:r>
            <a:r>
              <a:rPr lang="ko-KR" altLang="en-US" b="1" dirty="0">
                <a:solidFill>
                  <a:schemeClr val="bg1"/>
                </a:solidFill>
              </a:rPr>
              <a:t>뷰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2286138"/>
            <a:ext cx="5212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ZONE_ATTRACTIONINFO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ZONE.ZONENO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ZONE.ZONENAME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ATT.ATTNO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ATT.ATTNAME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ATT.RESTRICTION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ZONE </a:t>
            </a:r>
            <a:r>
              <a:rPr lang="en-US" altLang="ko-KR" b="1" dirty="0" err="1">
                <a:solidFill>
                  <a:srgbClr val="3E3E3E"/>
                </a:solidFill>
              </a:rPr>
              <a:t>ZONE</a:t>
            </a:r>
            <a:r>
              <a:rPr lang="en-US" altLang="ko-KR" b="1" dirty="0">
                <a:solidFill>
                  <a:srgbClr val="3E3E3E"/>
                </a:solidFill>
              </a:rPr>
              <a:t>, ATTRACTION ATT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ZONE.ZONENO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ATT.ZONENO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ATT.ZONENO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1F19B5-A00A-4F59-AE89-2378AFDC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43" y="1925736"/>
            <a:ext cx="8530757" cy="40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EMP_INFO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뷰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2286138"/>
            <a:ext cx="5212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DEP_MANAGERINFO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EMP.EMPNAME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EMP.PHONE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DEP.DEPTNAME,DEP.DEPTNO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DEP.STARTDATE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EMPLOYEE EMP, DEPARTMENT DEP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EMP.EMPNO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DEP.MANAGER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DEP.DEPTNO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374F635-5D89-4EBA-A496-83DA40B9E660}"/>
              </a:ext>
            </a:extLst>
          </p:cNvPr>
          <p:cNvSpPr/>
          <p:nvPr/>
        </p:nvSpPr>
        <p:spPr>
          <a:xfrm>
            <a:off x="1908643" y="1480205"/>
            <a:ext cx="3711107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1B2BB-1006-4C19-BA52-D68CA870F617}"/>
              </a:ext>
            </a:extLst>
          </p:cNvPr>
          <p:cNvSpPr/>
          <p:nvPr/>
        </p:nvSpPr>
        <p:spPr>
          <a:xfrm>
            <a:off x="192046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8B2A-6C7C-4EE9-A126-E2511C0B6DF9}"/>
              </a:ext>
            </a:extLst>
          </p:cNvPr>
          <p:cNvSpPr txBox="1"/>
          <p:nvPr/>
        </p:nvSpPr>
        <p:spPr>
          <a:xfrm>
            <a:off x="2073761" y="1925736"/>
            <a:ext cx="53829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3E3E3E"/>
              </a:solidFill>
            </a:endParaRP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SELECT *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FROM </a:t>
            </a:r>
            <a:r>
              <a:rPr lang="en-US" altLang="ko-KR" b="1" dirty="0" err="1">
                <a:solidFill>
                  <a:srgbClr val="3E3E3E"/>
                </a:solidFill>
              </a:rPr>
              <a:t>ZONE_ATTRACTIONINFO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ZONENO</a:t>
            </a:r>
            <a:r>
              <a:rPr lang="en-US" altLang="ko-KR" b="1" dirty="0">
                <a:solidFill>
                  <a:srgbClr val="3E3E3E"/>
                </a:solidFill>
              </a:rPr>
              <a:t> = 2;</a:t>
            </a: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3E3E3E"/>
                </a:solidFill>
              </a:rPr>
              <a:t>2</a:t>
            </a:r>
            <a:r>
              <a:rPr lang="ko-KR" altLang="en-US" b="1" dirty="0">
                <a:solidFill>
                  <a:srgbClr val="3E3E3E"/>
                </a:solidFill>
              </a:rPr>
              <a:t>번존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ko-KR" altLang="en-US" b="1" dirty="0" err="1">
                <a:solidFill>
                  <a:srgbClr val="3E3E3E"/>
                </a:solidFill>
              </a:rPr>
              <a:t>매직랜드의</a:t>
            </a:r>
            <a:r>
              <a:rPr lang="ko-KR" altLang="en-US" b="1" dirty="0">
                <a:solidFill>
                  <a:srgbClr val="3E3E3E"/>
                </a:solidFill>
              </a:rPr>
              <a:t> 놀이기구 현황을 파악하라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B2BCE-BDFB-4824-9EB8-C711E2BBE5C8}"/>
              </a:ext>
            </a:extLst>
          </p:cNvPr>
          <p:cNvSpPr txBox="1"/>
          <p:nvPr/>
        </p:nvSpPr>
        <p:spPr>
          <a:xfrm>
            <a:off x="1908643" y="154950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ZONE_ATTRACTIONINFO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뷰 응용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4F7F4E-6A0F-4BA0-B1D5-7D3A2D95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469" y="2279238"/>
            <a:ext cx="6144482" cy="18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30AD41F2-11DB-4F01-980A-9BACDACBE2C0}"/>
              </a:ext>
            </a:extLst>
          </p:cNvPr>
          <p:cNvSpPr/>
          <p:nvPr/>
        </p:nvSpPr>
        <p:spPr>
          <a:xfrm>
            <a:off x="1908644" y="1468536"/>
            <a:ext cx="4015906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ENTERTAINMENT_TIMEINFO</a:t>
            </a:r>
            <a:r>
              <a:rPr lang="ko-KR" altLang="en-US" b="1" dirty="0">
                <a:solidFill>
                  <a:schemeClr val="bg1"/>
                </a:solidFill>
              </a:rPr>
              <a:t>뷰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1925736"/>
            <a:ext cx="5212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ENTERTAINMENT_TIMEINFO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TIME.ENTERTIMENO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ENTZONE.ENTERNAME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TIME.ENTERTIME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ENTZONE.ZONENO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</a:t>
            </a:r>
            <a:r>
              <a:rPr lang="en-US" altLang="ko-KR" b="1" dirty="0" err="1">
                <a:solidFill>
                  <a:srgbClr val="3E3E3E"/>
                </a:solidFill>
              </a:rPr>
              <a:t>ENTERTAINMENTTIME</a:t>
            </a:r>
            <a:r>
              <a:rPr lang="en-US" altLang="ko-KR" b="1" dirty="0">
                <a:solidFill>
                  <a:srgbClr val="3E3E3E"/>
                </a:solidFill>
              </a:rPr>
              <a:t> TIME, </a:t>
            </a:r>
            <a:r>
              <a:rPr lang="en-US" altLang="ko-KR" b="1" dirty="0" err="1">
                <a:solidFill>
                  <a:srgbClr val="3E3E3E"/>
                </a:solidFill>
              </a:rPr>
              <a:t>ENTERTAINMENTZONE</a:t>
            </a:r>
            <a:r>
              <a:rPr lang="en-US" altLang="ko-KR" b="1" dirty="0">
                <a:solidFill>
                  <a:srgbClr val="3E3E3E"/>
                </a:solidFill>
              </a:rPr>
              <a:t> </a:t>
            </a:r>
            <a:r>
              <a:rPr lang="en-US" altLang="ko-KR" b="1" dirty="0" err="1">
                <a:solidFill>
                  <a:srgbClr val="3E3E3E"/>
                </a:solidFill>
              </a:rPr>
              <a:t>ENTZONE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TIME.ENTERTIMENO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ENTZONE.ENTERZONENO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ENTZONE.ENTERZONENO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87217D-5736-47FD-8449-4490D935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93" y="1922331"/>
            <a:ext cx="851170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8" y="673206"/>
            <a:ext cx="12800265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뷰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4813E6-0873-4FAA-83B8-8B196B75E312}"/>
              </a:ext>
            </a:extLst>
          </p:cNvPr>
          <p:cNvSpPr/>
          <p:nvPr/>
        </p:nvSpPr>
        <p:spPr>
          <a:xfrm>
            <a:off x="190864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1694-3EA9-4384-B48A-C79BA5EBDBF0}"/>
              </a:ext>
            </a:extLst>
          </p:cNvPr>
          <p:cNvSpPr txBox="1"/>
          <p:nvPr/>
        </p:nvSpPr>
        <p:spPr>
          <a:xfrm>
            <a:off x="1908644" y="1556404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EMP_INFO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뷰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EAAC-0F3B-45D6-9B69-44BAC96ED0CC}"/>
              </a:ext>
            </a:extLst>
          </p:cNvPr>
          <p:cNvSpPr txBox="1"/>
          <p:nvPr/>
        </p:nvSpPr>
        <p:spPr>
          <a:xfrm>
            <a:off x="2046530" y="2286138"/>
            <a:ext cx="52120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E3E3E"/>
                </a:solidFill>
              </a:rPr>
              <a:t>CREATE VIEW </a:t>
            </a:r>
            <a:r>
              <a:rPr lang="en-US" altLang="ko-KR" b="1" dirty="0" err="1">
                <a:solidFill>
                  <a:srgbClr val="3E3E3E"/>
                </a:solidFill>
              </a:rPr>
              <a:t>DEP_MANAGERINFO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AS SELECT </a:t>
            </a:r>
            <a:r>
              <a:rPr lang="en-US" altLang="ko-KR" b="1" dirty="0" err="1">
                <a:solidFill>
                  <a:srgbClr val="3E3E3E"/>
                </a:solidFill>
              </a:rPr>
              <a:t>EMP.EMPNAME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EMP.PHONE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DEP.DEPTNAME,DEP.DEPTNO</a:t>
            </a:r>
            <a:r>
              <a:rPr lang="en-US" altLang="ko-KR" b="1" dirty="0">
                <a:solidFill>
                  <a:srgbClr val="3E3E3E"/>
                </a:solidFill>
              </a:rPr>
              <a:t>, </a:t>
            </a:r>
            <a:r>
              <a:rPr lang="en-US" altLang="ko-KR" b="1" dirty="0" err="1">
                <a:solidFill>
                  <a:srgbClr val="3E3E3E"/>
                </a:solidFill>
              </a:rPr>
              <a:t>DEP.STARTDATE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FROM EMPLOYEE EMP, DEPARTMENT DEP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EMP.EMPNO</a:t>
            </a:r>
            <a:r>
              <a:rPr lang="en-US" altLang="ko-KR" b="1" dirty="0">
                <a:solidFill>
                  <a:srgbClr val="3E3E3E"/>
                </a:solidFill>
              </a:rPr>
              <a:t> = </a:t>
            </a:r>
            <a:r>
              <a:rPr lang="en-US" altLang="ko-KR" b="1" dirty="0" err="1">
                <a:solidFill>
                  <a:srgbClr val="3E3E3E"/>
                </a:solidFill>
              </a:rPr>
              <a:t>DEP.MANAGER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ORDER BY </a:t>
            </a:r>
            <a:r>
              <a:rPr lang="en-US" altLang="ko-KR" b="1" dirty="0" err="1">
                <a:solidFill>
                  <a:srgbClr val="3E3E3E"/>
                </a:solidFill>
              </a:rPr>
              <a:t>DEP.DEPTNO</a:t>
            </a:r>
            <a:r>
              <a:rPr lang="en-US" altLang="ko-KR" b="1" dirty="0">
                <a:solidFill>
                  <a:srgbClr val="3E3E3E"/>
                </a:solidFill>
              </a:rPr>
              <a:t>;</a:t>
            </a: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374F635-5D89-4EBA-A496-83DA40B9E660}"/>
              </a:ext>
            </a:extLst>
          </p:cNvPr>
          <p:cNvSpPr/>
          <p:nvPr/>
        </p:nvSpPr>
        <p:spPr>
          <a:xfrm>
            <a:off x="1908643" y="1480205"/>
            <a:ext cx="4034957" cy="9144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1B2BB-1006-4C19-BA52-D68CA870F617}"/>
              </a:ext>
            </a:extLst>
          </p:cNvPr>
          <p:cNvSpPr/>
          <p:nvPr/>
        </p:nvSpPr>
        <p:spPr>
          <a:xfrm>
            <a:off x="1920466" y="1925736"/>
            <a:ext cx="8374708" cy="3864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18B2A-6C7C-4EE9-A126-E2511C0B6DF9}"/>
              </a:ext>
            </a:extLst>
          </p:cNvPr>
          <p:cNvSpPr txBox="1"/>
          <p:nvPr/>
        </p:nvSpPr>
        <p:spPr>
          <a:xfrm>
            <a:off x="2073761" y="1925736"/>
            <a:ext cx="53829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3E3E3E"/>
              </a:solidFill>
            </a:endParaRP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SELECT *</a:t>
            </a:r>
          </a:p>
          <a:p>
            <a:r>
              <a:rPr lang="en-US" altLang="ko-KR" b="1" dirty="0">
                <a:solidFill>
                  <a:srgbClr val="3E3E3E"/>
                </a:solidFill>
              </a:rPr>
              <a:t>FROM </a:t>
            </a:r>
            <a:r>
              <a:rPr lang="en-US" altLang="ko-KR" b="1" dirty="0" err="1">
                <a:solidFill>
                  <a:srgbClr val="3E3E3E"/>
                </a:solidFill>
              </a:rPr>
              <a:t>ENTERTAINMENT_TIMEINFO</a:t>
            </a:r>
            <a:endParaRPr lang="en-US" altLang="ko-KR" b="1" dirty="0">
              <a:solidFill>
                <a:srgbClr val="3E3E3E"/>
              </a:solidFill>
            </a:endParaRPr>
          </a:p>
          <a:p>
            <a:r>
              <a:rPr lang="en-US" altLang="ko-KR" b="1" dirty="0">
                <a:solidFill>
                  <a:srgbClr val="3E3E3E"/>
                </a:solidFill>
              </a:rPr>
              <a:t>WHERE </a:t>
            </a:r>
            <a:r>
              <a:rPr lang="en-US" altLang="ko-KR" b="1" dirty="0" err="1">
                <a:solidFill>
                  <a:srgbClr val="3E3E3E"/>
                </a:solidFill>
              </a:rPr>
              <a:t>ZONENO</a:t>
            </a:r>
            <a:r>
              <a:rPr lang="en-US" altLang="ko-KR" b="1" dirty="0">
                <a:solidFill>
                  <a:srgbClr val="3E3E3E"/>
                </a:solidFill>
              </a:rPr>
              <a:t> = 5;</a:t>
            </a: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endParaRPr lang="en-US" altLang="ko-KR" b="1" dirty="0">
              <a:solidFill>
                <a:srgbClr val="3E3E3E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b="1" dirty="0">
                <a:solidFill>
                  <a:srgbClr val="3E3E3E"/>
                </a:solidFill>
              </a:rPr>
              <a:t>5</a:t>
            </a:r>
            <a:r>
              <a:rPr lang="ko-KR" altLang="en-US" b="1" dirty="0">
                <a:solidFill>
                  <a:srgbClr val="3E3E3E"/>
                </a:solidFill>
              </a:rPr>
              <a:t>번 </a:t>
            </a:r>
            <a:r>
              <a:rPr lang="ko-KR" altLang="en-US" b="1" dirty="0" err="1">
                <a:solidFill>
                  <a:srgbClr val="3E3E3E"/>
                </a:solidFill>
              </a:rPr>
              <a:t>존에서</a:t>
            </a:r>
            <a:r>
              <a:rPr lang="ko-KR" altLang="en-US" b="1" dirty="0">
                <a:solidFill>
                  <a:srgbClr val="3E3E3E"/>
                </a:solidFill>
              </a:rPr>
              <a:t> 열리는 </a:t>
            </a:r>
            <a:r>
              <a:rPr lang="ko-KR" altLang="en-US" b="1" dirty="0" err="1">
                <a:solidFill>
                  <a:srgbClr val="3E3E3E"/>
                </a:solidFill>
              </a:rPr>
              <a:t>엔터테이먼트</a:t>
            </a:r>
            <a:r>
              <a:rPr lang="ko-KR" altLang="en-US" b="1" dirty="0">
                <a:solidFill>
                  <a:srgbClr val="3E3E3E"/>
                </a:solidFill>
              </a:rPr>
              <a:t> 이름과 시간대를 확인해 보아라</a:t>
            </a:r>
            <a:r>
              <a:rPr lang="en-US" altLang="ko-KR" b="1" dirty="0">
                <a:solidFill>
                  <a:srgbClr val="3E3E3E"/>
                </a:solidFill>
              </a:rPr>
              <a:t>.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B2BCE-BDFB-4824-9EB8-C711E2BBE5C8}"/>
              </a:ext>
            </a:extLst>
          </p:cNvPr>
          <p:cNvSpPr txBox="1"/>
          <p:nvPr/>
        </p:nvSpPr>
        <p:spPr>
          <a:xfrm>
            <a:off x="1908643" y="1549505"/>
            <a:ext cx="521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ENTERTAINMENT_TIMEINFO</a:t>
            </a:r>
            <a:r>
              <a:rPr lang="ko-KR" altLang="en-US" b="1" dirty="0">
                <a:solidFill>
                  <a:schemeClr val="bg1"/>
                </a:solidFill>
              </a:rPr>
              <a:t>뷰 응용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5B8E2A-3C80-4977-913D-4C4B2803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570" y="2233410"/>
            <a:ext cx="5177230" cy="18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3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B21316D3-3A9D-42C0-AF55-650656FB9F0D}"/>
              </a:ext>
            </a:extLst>
          </p:cNvPr>
          <p:cNvSpPr/>
          <p:nvPr/>
        </p:nvSpPr>
        <p:spPr>
          <a:xfrm rot="16200000">
            <a:off x="3156858" y="-2110359"/>
            <a:ext cx="5878286" cy="1107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사람, 노트북, 실내, 소파이(가) 표시된 사진&#10;&#10;매우 높은 신뢰도로 생성된 설명">
            <a:extLst>
              <a:ext uri="{FF2B5EF4-FFF2-40B4-BE49-F238E27FC236}">
                <a16:creationId xmlns:a16="http://schemas.microsoft.com/office/drawing/2014/main" id="{0DACAB30-83CD-47F9-9349-FD61491F2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85"/>
          <a:stretch/>
        </p:blipFill>
        <p:spPr>
          <a:xfrm>
            <a:off x="981924" y="1999355"/>
            <a:ext cx="2300514" cy="34014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그림 48" descr="사람, 실내, 노트북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B4733592-B556-4F34-86DE-06D7453F23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87"/>
          <a:stretch/>
        </p:blipFill>
        <p:spPr>
          <a:xfrm>
            <a:off x="3626888" y="1984840"/>
            <a:ext cx="2300515" cy="3385155"/>
          </a:xfrm>
          <a:prstGeom prst="rect">
            <a:avLst/>
          </a:prstGeom>
        </p:spPr>
      </p:pic>
      <p:pic>
        <p:nvPicPr>
          <p:cNvPr id="51" name="그림 50" descr="문구이(가) 표시된 사진&#10;&#10;높은 신뢰도로 생성된 설명">
            <a:extLst>
              <a:ext uri="{FF2B5EF4-FFF2-40B4-BE49-F238E27FC236}">
                <a16:creationId xmlns:a16="http://schemas.microsoft.com/office/drawing/2014/main" id="{E85C558F-EC05-4D47-9424-1EB1FE1FBE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665"/>
          <a:stretch/>
        </p:blipFill>
        <p:spPr>
          <a:xfrm>
            <a:off x="6268224" y="1984839"/>
            <a:ext cx="2300515" cy="3408329"/>
          </a:xfrm>
          <a:prstGeom prst="rect">
            <a:avLst/>
          </a:prstGeom>
        </p:spPr>
      </p:pic>
      <p:pic>
        <p:nvPicPr>
          <p:cNvPr id="53" name="그림 52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6B129FE5-A155-4E05-AF98-7CEC34DDB9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7"/>
          <a:stretch/>
        </p:blipFill>
        <p:spPr>
          <a:xfrm>
            <a:off x="8909561" y="1984840"/>
            <a:ext cx="2300515" cy="3425846"/>
          </a:xfrm>
          <a:prstGeom prst="rect">
            <a:avLst/>
          </a:prstGeom>
        </p:spPr>
      </p:pic>
      <p:grpSp>
        <p:nvGrpSpPr>
          <p:cNvPr id="66" name="Group 11">
            <a:extLst>
              <a:ext uri="{FF2B5EF4-FFF2-40B4-BE49-F238E27FC236}">
                <a16:creationId xmlns:a16="http://schemas.microsoft.com/office/drawing/2014/main" id="{F4D0A7E6-7FD2-43A1-815D-A2F5E3D0C6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52974" y="3527460"/>
            <a:ext cx="373044" cy="340605"/>
            <a:chOff x="1465" y="333"/>
            <a:chExt cx="667" cy="609"/>
          </a:xfrm>
          <a:solidFill>
            <a:schemeClr val="bg1"/>
          </a:solidFill>
        </p:grpSpPr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5809A1D7-8FA0-4195-93A6-8E89BD03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35F3633-6185-4A3A-9ACB-6B9AEA57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28B46DD-9453-496A-82ED-917E44AD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Rectangle 16">
              <a:extLst>
                <a:ext uri="{FF2B5EF4-FFF2-40B4-BE49-F238E27FC236}">
                  <a16:creationId xmlns:a16="http://schemas.microsoft.com/office/drawing/2014/main" id="{00580EC2-5A73-441D-809C-5F650976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Rectangle 17">
              <a:extLst>
                <a:ext uri="{FF2B5EF4-FFF2-40B4-BE49-F238E27FC236}">
                  <a16:creationId xmlns:a16="http://schemas.microsoft.com/office/drawing/2014/main" id="{EE2BA32C-190D-4C79-A9E0-37DFA587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6D778C2A-D5CF-41A3-95C9-C248250ED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C973EF67-4F30-491F-834F-88E143EB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81924" y="1476375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1368789" y="854294"/>
            <a:ext cx="1599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bg1"/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600" b="1" dirty="0">
              <a:ln>
                <a:solidFill>
                  <a:schemeClr val="bg1"/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8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8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5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25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26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7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8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2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4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5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6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7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42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43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4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5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6562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9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02386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50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1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2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3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4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5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924407" y="351233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785169" y="3578937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물리적 설계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786093" y="3512331"/>
            <a:ext cx="793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Report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59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61722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60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1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2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538964" y="3591463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76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0" name="TextBox 279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786093" y="3512331"/>
            <a:ext cx="829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Realize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83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61722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84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5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6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538964" y="359146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DA3CF1C-AA29-4C52-A359-4191356F270C}"/>
              </a:ext>
            </a:extLst>
          </p:cNvPr>
          <p:cNvGraphicFramePr>
            <a:graphicFrameLocks noGrp="1"/>
          </p:cNvGraphicFramePr>
          <p:nvPr/>
        </p:nvGraphicFramePr>
        <p:xfrm>
          <a:off x="962345" y="3415355"/>
          <a:ext cx="2327349" cy="51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349">
                  <a:extLst>
                    <a:ext uri="{9D8B030D-6E8A-4147-A177-3AD203B41FA5}">
                      <a16:colId xmlns:a16="http://schemas.microsoft.com/office/drawing/2014/main" val="266423327"/>
                    </a:ext>
                  </a:extLst>
                </a:gridCol>
              </a:tblGrid>
              <a:tr h="5106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9135" marR="2913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427109"/>
                  </a:ext>
                </a:extLst>
              </a:tr>
            </a:tbl>
          </a:graphicData>
        </a:graphic>
      </p:graphicFrame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5FAD334-5417-4A71-9FEE-1EC7CA968626}"/>
              </a:ext>
            </a:extLst>
          </p:cNvPr>
          <p:cNvGrpSpPr/>
          <p:nvPr/>
        </p:nvGrpSpPr>
        <p:grpSpPr>
          <a:xfrm>
            <a:off x="1222620" y="3514007"/>
            <a:ext cx="300638" cy="306245"/>
            <a:chOff x="1072314" y="-3731086"/>
            <a:chExt cx="815735" cy="830949"/>
          </a:xfrm>
        </p:grpSpPr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B1A8E8F5-F315-4754-B032-453FD11AA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4F5E57D4-52E4-4C6D-A70E-94DA95D24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id="{E346DFCD-2747-4E28-9850-CE7102A20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33FA2B-6BB4-4A2D-9F60-115E86AE8A31}"/>
              </a:ext>
            </a:extLst>
          </p:cNvPr>
          <p:cNvSpPr/>
          <p:nvPr/>
        </p:nvSpPr>
        <p:spPr>
          <a:xfrm>
            <a:off x="1652876" y="3493514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2379432" y="3586997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개념적 설계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8900210" y="3428367"/>
            <a:ext cx="2337575" cy="515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EA8D48-9EFD-460D-8DE8-4B0537178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9093551" y="3460731"/>
            <a:ext cx="416688" cy="433371"/>
          </a:xfrm>
          <a:prstGeom prst="rect">
            <a:avLst/>
          </a:prstGeom>
        </p:spPr>
      </p:pic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9559206" y="3572783"/>
            <a:ext cx="829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Realize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10435470" y="3633544"/>
            <a:ext cx="4154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24999" y="3389349"/>
            <a:ext cx="2352078" cy="545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5EC23C-9C5B-4541-B232-1DB1AE5DCF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994" y="3524993"/>
            <a:ext cx="475687" cy="338554"/>
          </a:xfrm>
          <a:prstGeom prst="rect">
            <a:avLst/>
          </a:prstGeom>
        </p:spPr>
      </p:pic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879909" y="351587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659377" y="3632414"/>
            <a:ext cx="847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물리적 설계 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F7273F-0979-493A-BE3A-FCBCA8EE7D52}"/>
              </a:ext>
            </a:extLst>
          </p:cNvPr>
          <p:cNvSpPr/>
          <p:nvPr/>
        </p:nvSpPr>
        <p:spPr>
          <a:xfrm>
            <a:off x="3590346" y="3427520"/>
            <a:ext cx="2393111" cy="515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F9286-7852-42F9-AE5C-BD5C041A86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2630" y="3547922"/>
            <a:ext cx="419189" cy="356602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EDE80E-9F85-4401-AE80-95D09DC2769D}"/>
              </a:ext>
            </a:extLst>
          </p:cNvPr>
          <p:cNvSpPr/>
          <p:nvPr/>
        </p:nvSpPr>
        <p:spPr>
          <a:xfrm>
            <a:off x="4250283" y="3524993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Logical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47EE5D-7F04-437A-865A-619C90BFC861}"/>
              </a:ext>
            </a:extLst>
          </p:cNvPr>
          <p:cNvSpPr txBox="1"/>
          <p:nvPr/>
        </p:nvSpPr>
        <p:spPr>
          <a:xfrm>
            <a:off x="4999998" y="3566411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33033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-100" y="280255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BF0086A-1CC7-493F-BD3B-F65CF9D7DFBD}"/>
              </a:ext>
            </a:extLst>
          </p:cNvPr>
          <p:cNvSpPr/>
          <p:nvPr/>
        </p:nvSpPr>
        <p:spPr>
          <a:xfrm>
            <a:off x="857704" y="3820058"/>
            <a:ext cx="1685392" cy="1685392"/>
          </a:xfrm>
          <a:prstGeom prst="diamond">
            <a:avLst/>
          </a:prstGeom>
          <a:solidFill>
            <a:srgbClr val="BE9F77"/>
          </a:solidFill>
          <a:ln>
            <a:solidFill>
              <a:srgbClr val="BE9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0" name="Group 34">
            <a:extLst>
              <a:ext uri="{FF2B5EF4-FFF2-40B4-BE49-F238E27FC236}">
                <a16:creationId xmlns:a16="http://schemas.microsoft.com/office/drawing/2014/main" id="{BE6B7630-A201-4234-B6A6-CEE637A81B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06418" y="4411056"/>
            <a:ext cx="568914" cy="560547"/>
            <a:chOff x="1975" y="273"/>
            <a:chExt cx="204" cy="201"/>
          </a:xfrm>
          <a:solidFill>
            <a:schemeClr val="bg1"/>
          </a:solidFill>
        </p:grpSpPr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4F1F4802-49B5-41C7-8373-0223F470E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CCF1DE76-BFC5-47B7-9B05-D9ACA576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BDF7B373-9886-46CF-8B88-CBC0A2556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14AED4B4-81ED-47C0-94F7-CA7435C79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C386C443-474F-417A-BE88-C31156900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Freeform 41">
              <a:extLst>
                <a:ext uri="{FF2B5EF4-FFF2-40B4-BE49-F238E27FC236}">
                  <a16:creationId xmlns:a16="http://schemas.microsoft.com/office/drawing/2014/main" id="{A7715D83-E46F-4638-A95B-FD4313D2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AE3078-A003-4100-9DDC-CC298BD91884}"/>
              </a:ext>
            </a:extLst>
          </p:cNvPr>
          <p:cNvSpPr/>
          <p:nvPr/>
        </p:nvSpPr>
        <p:spPr>
          <a:xfrm>
            <a:off x="5691511" y="3807639"/>
            <a:ext cx="2252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r>
              <a:rPr lang="en-US" altLang="ko-KR" sz="24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트랜잭션</a:t>
            </a:r>
            <a:r>
              <a:rPr lang="en-US" altLang="ko-KR" sz="24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C2363C-2A66-48F6-BED5-0A0CC622474C}"/>
              </a:ext>
            </a:extLst>
          </p:cNvPr>
          <p:cNvSpPr/>
          <p:nvPr/>
        </p:nvSpPr>
        <p:spPr>
          <a:xfrm>
            <a:off x="5438878" y="3296838"/>
            <a:ext cx="13054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Realize</a:t>
            </a:r>
            <a:endParaRPr lang="ko-KR" altLang="en-US" sz="28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8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908A6-2C40-43D1-A1AA-F25A2A1BA47B}"/>
              </a:ext>
            </a:extLst>
          </p:cNvPr>
          <p:cNvSpPr txBox="1"/>
          <p:nvPr/>
        </p:nvSpPr>
        <p:spPr>
          <a:xfrm>
            <a:off x="904405" y="753170"/>
            <a:ext cx="273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bg1"/>
                </a:solidFill>
              </a:rPr>
              <a:t>사상 과정</a:t>
            </a:r>
          </a:p>
        </p:txBody>
      </p:sp>
    </p:spTree>
    <p:extLst>
      <p:ext uri="{BB962C8B-B14F-4D97-AF65-F5344CB8AC3E}">
        <p14:creationId xmlns:p14="http://schemas.microsoft.com/office/powerpoint/2010/main" val="294533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908A6-2C40-43D1-A1AA-F25A2A1BA47B}"/>
              </a:ext>
            </a:extLst>
          </p:cNvPr>
          <p:cNvSpPr txBox="1"/>
          <p:nvPr/>
        </p:nvSpPr>
        <p:spPr>
          <a:xfrm>
            <a:off x="904405" y="753170"/>
            <a:ext cx="273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bg1"/>
                </a:solidFill>
              </a:rPr>
              <a:t>사상 과정</a:t>
            </a:r>
          </a:p>
        </p:txBody>
      </p:sp>
    </p:spTree>
    <p:extLst>
      <p:ext uri="{BB962C8B-B14F-4D97-AF65-F5344CB8AC3E}">
        <p14:creationId xmlns:p14="http://schemas.microsoft.com/office/powerpoint/2010/main" val="155677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B21316D3-3A9D-42C0-AF55-650656FB9F0D}"/>
              </a:ext>
            </a:extLst>
          </p:cNvPr>
          <p:cNvSpPr/>
          <p:nvPr/>
        </p:nvSpPr>
        <p:spPr>
          <a:xfrm rot="16200000">
            <a:off x="3156858" y="-2110359"/>
            <a:ext cx="5878286" cy="1107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사람, 노트북, 실내, 소파이(가) 표시된 사진&#10;&#10;매우 높은 신뢰도로 생성된 설명">
            <a:extLst>
              <a:ext uri="{FF2B5EF4-FFF2-40B4-BE49-F238E27FC236}">
                <a16:creationId xmlns:a16="http://schemas.microsoft.com/office/drawing/2014/main" id="{0DACAB30-83CD-47F9-9349-FD61491F2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5"/>
          <a:stretch/>
        </p:blipFill>
        <p:spPr>
          <a:xfrm>
            <a:off x="981924" y="1999355"/>
            <a:ext cx="2300514" cy="34014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그림 48" descr="사람, 실내, 노트북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B4733592-B556-4F34-86DE-06D7453F23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7"/>
          <a:stretch/>
        </p:blipFill>
        <p:spPr>
          <a:xfrm>
            <a:off x="3626888" y="1984840"/>
            <a:ext cx="2300515" cy="3385155"/>
          </a:xfrm>
          <a:prstGeom prst="rect">
            <a:avLst/>
          </a:prstGeom>
        </p:spPr>
      </p:pic>
      <p:pic>
        <p:nvPicPr>
          <p:cNvPr id="51" name="그림 50" descr="문구이(가) 표시된 사진&#10;&#10;높은 신뢰도로 생성된 설명">
            <a:extLst>
              <a:ext uri="{FF2B5EF4-FFF2-40B4-BE49-F238E27FC236}">
                <a16:creationId xmlns:a16="http://schemas.microsoft.com/office/drawing/2014/main" id="{E85C558F-EC05-4D47-9424-1EB1FE1FBE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5"/>
          <a:stretch/>
        </p:blipFill>
        <p:spPr>
          <a:xfrm>
            <a:off x="6268224" y="1984839"/>
            <a:ext cx="2300515" cy="3408329"/>
          </a:xfrm>
          <a:prstGeom prst="rect">
            <a:avLst/>
          </a:prstGeom>
        </p:spPr>
      </p:pic>
      <p:pic>
        <p:nvPicPr>
          <p:cNvPr id="53" name="그림 52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6B129FE5-A155-4E05-AF98-7CEC34DDB9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7"/>
          <a:stretch/>
        </p:blipFill>
        <p:spPr>
          <a:xfrm>
            <a:off x="8909561" y="1984840"/>
            <a:ext cx="2300515" cy="3425846"/>
          </a:xfrm>
          <a:prstGeom prst="rect">
            <a:avLst/>
          </a:prstGeom>
        </p:spPr>
      </p:pic>
      <p:grpSp>
        <p:nvGrpSpPr>
          <p:cNvPr id="66" name="Group 11">
            <a:extLst>
              <a:ext uri="{FF2B5EF4-FFF2-40B4-BE49-F238E27FC236}">
                <a16:creationId xmlns:a16="http://schemas.microsoft.com/office/drawing/2014/main" id="{F4D0A7E6-7FD2-43A1-815D-A2F5E3D0C6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52974" y="3527460"/>
            <a:ext cx="373044" cy="340605"/>
            <a:chOff x="1465" y="333"/>
            <a:chExt cx="667" cy="609"/>
          </a:xfrm>
          <a:solidFill>
            <a:schemeClr val="bg1"/>
          </a:solidFill>
        </p:grpSpPr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5809A1D7-8FA0-4195-93A6-8E89BD03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35F3633-6185-4A3A-9ACB-6B9AEA57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28B46DD-9453-496A-82ED-917E44AD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Rectangle 16">
              <a:extLst>
                <a:ext uri="{FF2B5EF4-FFF2-40B4-BE49-F238E27FC236}">
                  <a16:creationId xmlns:a16="http://schemas.microsoft.com/office/drawing/2014/main" id="{00580EC2-5A73-441D-809C-5F650976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Rectangle 17">
              <a:extLst>
                <a:ext uri="{FF2B5EF4-FFF2-40B4-BE49-F238E27FC236}">
                  <a16:creationId xmlns:a16="http://schemas.microsoft.com/office/drawing/2014/main" id="{EE2BA32C-190D-4C79-A9E0-37DFA587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6D778C2A-D5CF-41A3-95C9-C248250ED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C973EF67-4F30-491F-834F-88E143EB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81924" y="1476375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1368789" y="854294"/>
            <a:ext cx="1599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bg1"/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600" b="1" dirty="0">
              <a:ln>
                <a:solidFill>
                  <a:schemeClr val="bg1"/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8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8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5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25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26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7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8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2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4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5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6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7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42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43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4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5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6562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9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02386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50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1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2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3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4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5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924407" y="351233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785169" y="3578937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물리적 설계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786093" y="3512331"/>
            <a:ext cx="793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Report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59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61722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60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1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2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538964" y="3591463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76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0" name="TextBox 279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786093" y="3512331"/>
            <a:ext cx="829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Realize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83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61722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84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5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6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538964" y="359146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DA3CF1C-AA29-4C52-A359-4191356F2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596250"/>
              </p:ext>
            </p:extLst>
          </p:nvPr>
        </p:nvGraphicFramePr>
        <p:xfrm>
          <a:off x="962345" y="3415355"/>
          <a:ext cx="2327349" cy="51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349">
                  <a:extLst>
                    <a:ext uri="{9D8B030D-6E8A-4147-A177-3AD203B41FA5}">
                      <a16:colId xmlns:a16="http://schemas.microsoft.com/office/drawing/2014/main" val="266423327"/>
                    </a:ext>
                  </a:extLst>
                </a:gridCol>
              </a:tblGrid>
              <a:tr h="5106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9135" marR="2913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427109"/>
                  </a:ext>
                </a:extLst>
              </a:tr>
            </a:tbl>
          </a:graphicData>
        </a:graphic>
      </p:graphicFrame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5FAD334-5417-4A71-9FEE-1EC7CA968626}"/>
              </a:ext>
            </a:extLst>
          </p:cNvPr>
          <p:cNvGrpSpPr/>
          <p:nvPr/>
        </p:nvGrpSpPr>
        <p:grpSpPr>
          <a:xfrm>
            <a:off x="1222620" y="3514007"/>
            <a:ext cx="300638" cy="306245"/>
            <a:chOff x="1072314" y="-3731086"/>
            <a:chExt cx="815735" cy="830949"/>
          </a:xfrm>
        </p:grpSpPr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B1A8E8F5-F315-4754-B032-453FD11AA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4F5E57D4-52E4-4C6D-A70E-94DA95D24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id="{E346DFCD-2747-4E28-9850-CE7102A20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33FA2B-6BB4-4A2D-9F60-115E86AE8A31}"/>
              </a:ext>
            </a:extLst>
          </p:cNvPr>
          <p:cNvSpPr/>
          <p:nvPr/>
        </p:nvSpPr>
        <p:spPr>
          <a:xfrm>
            <a:off x="1652876" y="3493514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2379432" y="3586997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개념적 설계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8900210" y="3428367"/>
            <a:ext cx="2337575" cy="515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EA8D48-9EFD-460D-8DE8-4B0537178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093551" y="3460731"/>
            <a:ext cx="416688" cy="433371"/>
          </a:xfrm>
          <a:prstGeom prst="rect">
            <a:avLst/>
          </a:prstGeom>
        </p:spPr>
      </p:pic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9559206" y="3572783"/>
            <a:ext cx="829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Realize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10435470" y="3633544"/>
            <a:ext cx="4154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24999" y="3389349"/>
            <a:ext cx="2352078" cy="545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5EC23C-9C5B-4541-B232-1DB1AE5DC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994" y="3524993"/>
            <a:ext cx="475687" cy="338554"/>
          </a:xfrm>
          <a:prstGeom prst="rect">
            <a:avLst/>
          </a:prstGeom>
        </p:spPr>
      </p:pic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879909" y="351587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659377" y="3632414"/>
            <a:ext cx="847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물리적 설계 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F7273F-0979-493A-BE3A-FCBCA8EE7D52}"/>
              </a:ext>
            </a:extLst>
          </p:cNvPr>
          <p:cNvSpPr/>
          <p:nvPr/>
        </p:nvSpPr>
        <p:spPr>
          <a:xfrm>
            <a:off x="3590346" y="3427520"/>
            <a:ext cx="2393111" cy="515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F9286-7852-42F9-AE5C-BD5C041A8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2630" y="3547922"/>
            <a:ext cx="419189" cy="356602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EDE80E-9F85-4401-AE80-95D09DC2769D}"/>
              </a:ext>
            </a:extLst>
          </p:cNvPr>
          <p:cNvSpPr/>
          <p:nvPr/>
        </p:nvSpPr>
        <p:spPr>
          <a:xfrm>
            <a:off x="4250283" y="3524993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Logical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47EE5D-7F04-437A-865A-619C90BFC861}"/>
              </a:ext>
            </a:extLst>
          </p:cNvPr>
          <p:cNvSpPr txBox="1"/>
          <p:nvPr/>
        </p:nvSpPr>
        <p:spPr>
          <a:xfrm>
            <a:off x="4999998" y="3566411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60312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908A6-2C40-43D1-A1AA-F25A2A1BA47B}"/>
              </a:ext>
            </a:extLst>
          </p:cNvPr>
          <p:cNvSpPr txBox="1"/>
          <p:nvPr/>
        </p:nvSpPr>
        <p:spPr>
          <a:xfrm>
            <a:off x="904405" y="753170"/>
            <a:ext cx="273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bg1"/>
                </a:solidFill>
              </a:rPr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50230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문구이(가) 표시된 사진&#10;&#10;높은 신뢰도로 생성된 설명">
            <a:extLst>
              <a:ext uri="{FF2B5EF4-FFF2-40B4-BE49-F238E27FC236}">
                <a16:creationId xmlns:a16="http://schemas.microsoft.com/office/drawing/2014/main" id="{60D01F5B-B6A8-4792-AB83-24052C34E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" y="-38022"/>
            <a:ext cx="12192000" cy="812482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-9725" y="3822834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BF0086A-1CC7-493F-BD3B-F65CF9D7DFBD}"/>
              </a:ext>
            </a:extLst>
          </p:cNvPr>
          <p:cNvSpPr/>
          <p:nvPr/>
        </p:nvSpPr>
        <p:spPr>
          <a:xfrm>
            <a:off x="857704" y="3820058"/>
            <a:ext cx="1685392" cy="1685392"/>
          </a:xfrm>
          <a:prstGeom prst="diamond">
            <a:avLst/>
          </a:prstGeom>
          <a:solidFill>
            <a:srgbClr val="BE9F77"/>
          </a:solidFill>
          <a:ln>
            <a:solidFill>
              <a:srgbClr val="BE9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" name="Group 34">
            <a:extLst>
              <a:ext uri="{FF2B5EF4-FFF2-40B4-BE49-F238E27FC236}">
                <a16:creationId xmlns:a16="http://schemas.microsoft.com/office/drawing/2014/main" id="{BE6B7630-A201-4234-B6A6-CEE637A81B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06418" y="4411056"/>
            <a:ext cx="568914" cy="560547"/>
            <a:chOff x="1975" y="273"/>
            <a:chExt cx="204" cy="201"/>
          </a:xfrm>
          <a:solidFill>
            <a:schemeClr val="bg1"/>
          </a:solidFill>
        </p:grpSpPr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4F1F4802-49B5-41C7-8373-0223F470E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Freeform 37">
              <a:extLst>
                <a:ext uri="{FF2B5EF4-FFF2-40B4-BE49-F238E27FC236}">
                  <a16:creationId xmlns:a16="http://schemas.microsoft.com/office/drawing/2014/main" id="{CCF1DE76-BFC5-47B7-9B05-D9ACA576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BDF7B373-9886-46CF-8B88-CBC0A2556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14AED4B4-81ED-47C0-94F7-CA7435C79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C386C443-474F-417A-BE88-C31156900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A7715D83-E46F-4638-A95B-FD4313D2F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AE3078-A003-4100-9DDC-CC298BD91884}"/>
              </a:ext>
            </a:extLst>
          </p:cNvPr>
          <p:cNvSpPr/>
          <p:nvPr/>
        </p:nvSpPr>
        <p:spPr>
          <a:xfrm>
            <a:off x="579361" y="5591192"/>
            <a:ext cx="24593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물리적 설계 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</a:p>
          <a:p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38125" y="1095374"/>
          <a:ext cx="5600704" cy="43127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0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0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0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0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1673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ENPNO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POSITION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ENAME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DEPTNO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EVNO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BRANCH_OFFICE_NUMBER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SALARY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4377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2002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3426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과장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박영권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2001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3011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3427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최종철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2001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2106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김창섭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3002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1363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김상원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1001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4378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3001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5000000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3422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과장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이종서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3012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이수정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4000000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2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/>
                        <a:t>10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4378</a:t>
                      </a:r>
                      <a:endParaRPr lang="ko-KR" altLang="en-US" sz="800" dirty="0"/>
                    </a:p>
                    <a:p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500" dirty="0"/>
                        <a:t>최종국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/>
                        <a:t>3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/>
                        <a:t>3001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/>
                        <a:t>2</a:t>
                      </a:r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2107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김창훈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1001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1366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김상대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3002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1367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김상대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2002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2000000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F74899-3769-4E28-979D-03D7E46DB06A}"/>
              </a:ext>
            </a:extLst>
          </p:cNvPr>
          <p:cNvSpPr/>
          <p:nvPr/>
        </p:nvSpPr>
        <p:spPr>
          <a:xfrm>
            <a:off x="5701631" y="134526"/>
            <a:ext cx="6224684" cy="31624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1" dirty="0"/>
              <a:t>CREATE TABLE EMPLOYEE</a:t>
            </a:r>
          </a:p>
          <a:p>
            <a:r>
              <a:rPr lang="en-US" altLang="ko-KR" sz="1050" b="1" dirty="0"/>
              <a:t>(</a:t>
            </a:r>
          </a:p>
          <a:p>
            <a:r>
              <a:rPr lang="en-US" altLang="ko-KR" sz="1050" b="1" dirty="0"/>
              <a:t>    </a:t>
            </a:r>
            <a:r>
              <a:rPr lang="en-US" altLang="ko-KR" sz="1050" b="1" dirty="0" err="1"/>
              <a:t>Empno</a:t>
            </a:r>
            <a:r>
              <a:rPr lang="en-US" altLang="ko-KR" sz="1050" b="1" dirty="0"/>
              <a:t> NUMBER(4)  PRIMARY KEY,</a:t>
            </a:r>
          </a:p>
          <a:p>
            <a:r>
              <a:rPr lang="en-US" altLang="ko-KR" sz="1050" b="1" dirty="0"/>
              <a:t>    Position </a:t>
            </a:r>
            <a:r>
              <a:rPr lang="en-US" altLang="ko-KR" sz="1050" b="1" dirty="0" err="1"/>
              <a:t>varchar</a:t>
            </a:r>
            <a:r>
              <a:rPr lang="en-US" altLang="ko-KR" sz="1050" b="1" dirty="0"/>
              <a:t>(10) DEFAULT '</a:t>
            </a:r>
            <a:r>
              <a:rPr lang="ko-KR" altLang="en-US" sz="1050" b="1" dirty="0"/>
              <a:t>사원</a:t>
            </a:r>
            <a:r>
              <a:rPr lang="en-US" altLang="ko-KR" sz="1050" b="1" dirty="0"/>
              <a:t>',</a:t>
            </a:r>
          </a:p>
          <a:p>
            <a:r>
              <a:rPr lang="en-US" altLang="ko-KR" sz="1050" b="1" dirty="0"/>
              <a:t>    </a:t>
            </a:r>
            <a:r>
              <a:rPr lang="en-US" altLang="ko-KR" sz="1050" b="1" dirty="0" err="1"/>
              <a:t>Ename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varchar</a:t>
            </a:r>
            <a:r>
              <a:rPr lang="en-US" altLang="ko-KR" sz="1050" b="1" dirty="0"/>
              <a:t>(10),</a:t>
            </a:r>
          </a:p>
          <a:p>
            <a:r>
              <a:rPr lang="en-US" altLang="ko-KR" sz="1050" b="1" dirty="0"/>
              <a:t>    </a:t>
            </a:r>
          </a:p>
          <a:p>
            <a:r>
              <a:rPr lang="en-US" altLang="ko-KR" sz="1050" b="1" dirty="0"/>
              <a:t>    </a:t>
            </a:r>
            <a:r>
              <a:rPr lang="en-US" altLang="ko-KR" sz="1050" b="1" dirty="0" err="1"/>
              <a:t>Deptno</a:t>
            </a:r>
            <a:r>
              <a:rPr lang="en-US" altLang="ko-KR" sz="1050" b="1" dirty="0"/>
              <a:t> NUMBER(4)  ,</a:t>
            </a:r>
          </a:p>
          <a:p>
            <a:r>
              <a:rPr lang="en-US" altLang="ko-KR" sz="1050" b="1" dirty="0"/>
              <a:t>    </a:t>
            </a:r>
          </a:p>
          <a:p>
            <a:r>
              <a:rPr lang="en-US" altLang="ko-KR" sz="1050" b="1" dirty="0"/>
              <a:t>    </a:t>
            </a:r>
            <a:r>
              <a:rPr lang="en-US" altLang="ko-KR" sz="1050" b="1" dirty="0" err="1"/>
              <a:t>Evno</a:t>
            </a:r>
            <a:r>
              <a:rPr lang="en-US" altLang="ko-KR" sz="1050" b="1" dirty="0"/>
              <a:t> NUMBER(4), </a:t>
            </a:r>
          </a:p>
          <a:p>
            <a:r>
              <a:rPr lang="en-US" altLang="ko-KR" sz="1050" b="1" dirty="0"/>
              <a:t>    </a:t>
            </a:r>
          </a:p>
          <a:p>
            <a:r>
              <a:rPr lang="en-US" altLang="ko-KR" sz="1050" b="1" dirty="0"/>
              <a:t>    </a:t>
            </a:r>
            <a:r>
              <a:rPr lang="en-US" altLang="ko-KR" sz="1050" b="1" dirty="0" err="1"/>
              <a:t>Branch_office_number</a:t>
            </a:r>
            <a:r>
              <a:rPr lang="en-US" altLang="ko-KR" sz="1050" b="1" dirty="0"/>
              <a:t> NUMBER(2) CHECK (</a:t>
            </a:r>
            <a:r>
              <a:rPr lang="en-US" altLang="ko-KR" sz="1050" b="1" dirty="0" err="1"/>
              <a:t>Branch_office_number</a:t>
            </a:r>
            <a:r>
              <a:rPr lang="en-US" altLang="ko-KR" sz="1050" b="1" dirty="0"/>
              <a:t> IN (1,2)),</a:t>
            </a:r>
          </a:p>
          <a:p>
            <a:r>
              <a:rPr lang="en-US" altLang="ko-KR" sz="1050" b="1" dirty="0"/>
              <a:t>    </a:t>
            </a:r>
          </a:p>
          <a:p>
            <a:r>
              <a:rPr lang="en-US" altLang="ko-KR" sz="1050" b="1" dirty="0"/>
              <a:t>    SALLARY NUMBER CHECK (SALLARY &lt; 6000000),</a:t>
            </a:r>
          </a:p>
          <a:p>
            <a:r>
              <a:rPr lang="en-US" altLang="ko-KR" sz="1050" b="1" dirty="0"/>
              <a:t>    </a:t>
            </a:r>
          </a:p>
          <a:p>
            <a:r>
              <a:rPr lang="en-US" altLang="ko-KR" sz="1050" b="1" dirty="0"/>
              <a:t>    FOREIGN KEY(</a:t>
            </a:r>
            <a:r>
              <a:rPr lang="en-US" altLang="ko-KR" sz="1050" b="1" dirty="0" err="1"/>
              <a:t>Branch_office_number</a:t>
            </a:r>
            <a:r>
              <a:rPr lang="en-US" altLang="ko-KR" sz="1050" b="1" dirty="0"/>
              <a:t>) REFERENCES BRANCH_OFFICE (</a:t>
            </a:r>
            <a:r>
              <a:rPr lang="en-US" altLang="ko-KR" sz="1050" b="1" dirty="0" err="1"/>
              <a:t>Branch_office_number</a:t>
            </a:r>
            <a:r>
              <a:rPr lang="en-US" altLang="ko-KR" sz="1050" b="1" dirty="0"/>
              <a:t>) ON DELETE CASCADE ,</a:t>
            </a:r>
          </a:p>
          <a:p>
            <a:r>
              <a:rPr lang="en-US" altLang="ko-KR" sz="1050" b="1" dirty="0"/>
              <a:t>    FOREIGN KEY(</a:t>
            </a:r>
            <a:r>
              <a:rPr lang="en-US" altLang="ko-KR" sz="1050" b="1" dirty="0" err="1"/>
              <a:t>Deptno</a:t>
            </a:r>
            <a:r>
              <a:rPr lang="en-US" altLang="ko-KR" sz="1050" b="1" dirty="0"/>
              <a:t>) REFERENCES DEPARTMENT (</a:t>
            </a:r>
            <a:r>
              <a:rPr lang="en-US" altLang="ko-KR" sz="1050" b="1" dirty="0" err="1"/>
              <a:t>Deptno</a:t>
            </a:r>
            <a:r>
              <a:rPr lang="en-US" altLang="ko-KR" sz="1050" b="1" dirty="0"/>
              <a:t>) ON DELETE CASCADE ,</a:t>
            </a:r>
          </a:p>
          <a:p>
            <a:r>
              <a:rPr lang="en-US" altLang="ko-KR" sz="1050" b="1" dirty="0"/>
              <a:t>    FOREIGN KEY(</a:t>
            </a:r>
            <a:r>
              <a:rPr lang="en-US" altLang="ko-KR" sz="1050" b="1" dirty="0" err="1"/>
              <a:t>Evno</a:t>
            </a:r>
            <a:r>
              <a:rPr lang="en-US" altLang="ko-KR" sz="1050" b="1" dirty="0"/>
              <a:t>) REFERENCES EVENT (</a:t>
            </a:r>
            <a:r>
              <a:rPr lang="en-US" altLang="ko-KR" sz="1050" b="1" dirty="0" err="1"/>
              <a:t>Evno</a:t>
            </a:r>
            <a:r>
              <a:rPr lang="en-US" altLang="ko-KR" sz="1050" b="1" dirty="0"/>
              <a:t>) ON DELETE CASCADE</a:t>
            </a:r>
          </a:p>
          <a:p>
            <a:r>
              <a:rPr lang="en-US" altLang="ko-KR" sz="1050" b="1" dirty="0"/>
              <a:t>);  --  </a:t>
            </a:r>
            <a:r>
              <a:rPr lang="en-US" altLang="ko-KR" sz="1050" b="1" dirty="0" err="1"/>
              <a:t>emp</a:t>
            </a:r>
            <a:r>
              <a:rPr lang="ko-KR" altLang="en-US" sz="1050" b="1" dirty="0"/>
              <a:t>테이블</a:t>
            </a:r>
            <a:endParaRPr lang="en-US" altLang="ko-KR" sz="105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F74899-3769-4E28-979D-03D7E46DB06A}"/>
              </a:ext>
            </a:extLst>
          </p:cNvPr>
          <p:cNvSpPr/>
          <p:nvPr/>
        </p:nvSpPr>
        <p:spPr>
          <a:xfrm>
            <a:off x="5701631" y="3371850"/>
            <a:ext cx="6224684" cy="23544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INSERT INTO EMPLOYEE VALUES(4377,'</a:t>
            </a:r>
            <a:r>
              <a:rPr lang="ko-KR" altLang="en-US" sz="1050" dirty="0"/>
              <a:t>사장</a:t>
            </a:r>
            <a:r>
              <a:rPr lang="en-US" altLang="ko-KR" sz="1050" dirty="0"/>
              <a:t>','</a:t>
            </a:r>
            <a:r>
              <a:rPr lang="ko-KR" altLang="en-US" sz="1050" dirty="0"/>
              <a:t>이성래</a:t>
            </a:r>
            <a:r>
              <a:rPr lang="en-US" altLang="ko-KR" sz="1050" dirty="0"/>
              <a:t>',2,null,null,5000000);</a:t>
            </a:r>
          </a:p>
          <a:p>
            <a:r>
              <a:rPr lang="en-US" altLang="ko-KR" sz="1050" dirty="0"/>
              <a:t>INSERT INTO EMPLOYEE VALUES(3426,'</a:t>
            </a:r>
            <a:r>
              <a:rPr lang="ko-KR" altLang="en-US" sz="1050" dirty="0"/>
              <a:t>과장</a:t>
            </a:r>
            <a:r>
              <a:rPr lang="en-US" altLang="ko-KR" sz="1050" dirty="0"/>
              <a:t>','</a:t>
            </a:r>
            <a:r>
              <a:rPr lang="ko-KR" altLang="en-US" sz="1050" dirty="0"/>
              <a:t>박영권</a:t>
            </a:r>
            <a:r>
              <a:rPr lang="en-US" altLang="ko-KR" sz="1050" dirty="0"/>
              <a:t>',1,null,null,3000000);</a:t>
            </a:r>
          </a:p>
          <a:p>
            <a:r>
              <a:rPr lang="en-US" altLang="ko-KR" sz="1050" dirty="0"/>
              <a:t>INSERT INTO EMPLOYEE VALUES(3011,'</a:t>
            </a:r>
            <a:r>
              <a:rPr lang="ko-KR" altLang="en-US" sz="1050" dirty="0"/>
              <a:t>부장</a:t>
            </a:r>
            <a:r>
              <a:rPr lang="en-US" altLang="ko-KR" sz="1050" dirty="0"/>
              <a:t>','</a:t>
            </a:r>
            <a:r>
              <a:rPr lang="ko-KR" altLang="en-US" sz="1050" dirty="0"/>
              <a:t>이수민</a:t>
            </a:r>
            <a:r>
              <a:rPr lang="en-US" altLang="ko-KR" sz="1050" dirty="0"/>
              <a:t>',3,null,null,4000000);</a:t>
            </a:r>
          </a:p>
          <a:p>
            <a:r>
              <a:rPr lang="en-US" altLang="ko-KR" sz="1050" dirty="0"/>
              <a:t>INSERT INTO EMPLOYEE VALUES(3427,'</a:t>
            </a:r>
            <a:r>
              <a:rPr lang="ko-KR" altLang="en-US" sz="1050" dirty="0"/>
              <a:t>사원</a:t>
            </a:r>
            <a:r>
              <a:rPr lang="en-US" altLang="ko-KR" sz="1050" dirty="0"/>
              <a:t>','</a:t>
            </a:r>
            <a:r>
              <a:rPr lang="ko-KR" altLang="en-US" sz="1050" dirty="0"/>
              <a:t>최종철</a:t>
            </a:r>
            <a:r>
              <a:rPr lang="en-US" altLang="ko-KR" sz="1050" dirty="0"/>
              <a:t>',3,null,null,2000000);</a:t>
            </a:r>
          </a:p>
          <a:p>
            <a:r>
              <a:rPr lang="en-US" altLang="ko-KR" sz="1050" dirty="0"/>
              <a:t>INSERT INTO EMPLOYEE VALUES(2106,'</a:t>
            </a:r>
            <a:r>
              <a:rPr lang="ko-KR" altLang="en-US" sz="1050" dirty="0"/>
              <a:t>대리</a:t>
            </a:r>
            <a:r>
              <a:rPr lang="en-US" altLang="ko-KR" sz="1050" dirty="0"/>
              <a:t>','</a:t>
            </a:r>
            <a:r>
              <a:rPr lang="ko-KR" altLang="en-US" sz="1050" dirty="0"/>
              <a:t>김창섭</a:t>
            </a:r>
            <a:r>
              <a:rPr lang="en-US" altLang="ko-KR" sz="1050" dirty="0"/>
              <a:t>',2,null,null,3000000);</a:t>
            </a:r>
          </a:p>
          <a:p>
            <a:r>
              <a:rPr lang="en-US" altLang="ko-KR" sz="1050" dirty="0"/>
              <a:t>INSERT INTO EMPLOYEE VALUES(1365,'</a:t>
            </a:r>
            <a:r>
              <a:rPr lang="ko-KR" altLang="en-US" sz="1050" dirty="0"/>
              <a:t>사원</a:t>
            </a:r>
            <a:r>
              <a:rPr lang="en-US" altLang="ko-KR" sz="1050" dirty="0"/>
              <a:t>','</a:t>
            </a:r>
            <a:r>
              <a:rPr lang="ko-KR" altLang="en-US" sz="1050" dirty="0"/>
              <a:t>김상원</a:t>
            </a:r>
            <a:r>
              <a:rPr lang="en-US" altLang="ko-KR" sz="1050" dirty="0"/>
              <a:t>',1,null,null,2000000);</a:t>
            </a:r>
          </a:p>
          <a:p>
            <a:endParaRPr lang="en-US" altLang="ko-KR" sz="1050" dirty="0"/>
          </a:p>
          <a:p>
            <a:r>
              <a:rPr lang="en-US" altLang="ko-KR" sz="1050" dirty="0"/>
              <a:t>INSERT INTO EMPLOYEE VALUES(4378,'</a:t>
            </a:r>
            <a:r>
              <a:rPr lang="ko-KR" altLang="en-US" sz="1050" dirty="0"/>
              <a:t>사장</a:t>
            </a:r>
            <a:r>
              <a:rPr lang="en-US" altLang="ko-KR" sz="1050" dirty="0"/>
              <a:t>','</a:t>
            </a:r>
            <a:r>
              <a:rPr lang="ko-KR" altLang="en-US" sz="1050" dirty="0"/>
              <a:t>허훈식</a:t>
            </a:r>
            <a:r>
              <a:rPr lang="en-US" altLang="ko-KR" sz="1050" dirty="0"/>
              <a:t>',2,null,null,5000000);</a:t>
            </a:r>
          </a:p>
          <a:p>
            <a:r>
              <a:rPr lang="en-US" altLang="ko-KR" sz="1050" dirty="0"/>
              <a:t>INSERT INTO EMPLOYEE VALUES(3422,'</a:t>
            </a:r>
            <a:r>
              <a:rPr lang="ko-KR" altLang="en-US" sz="1050" dirty="0"/>
              <a:t>과장</a:t>
            </a:r>
            <a:r>
              <a:rPr lang="en-US" altLang="ko-KR" sz="1050" dirty="0"/>
              <a:t>','</a:t>
            </a:r>
            <a:r>
              <a:rPr lang="ko-KR" altLang="en-US" sz="1050" dirty="0"/>
              <a:t>이종서</a:t>
            </a:r>
            <a:r>
              <a:rPr lang="en-US" altLang="ko-KR" sz="1050" dirty="0"/>
              <a:t>',1,null,null,3000000);</a:t>
            </a:r>
          </a:p>
          <a:p>
            <a:r>
              <a:rPr lang="en-US" altLang="ko-KR" sz="1050" dirty="0"/>
              <a:t>INSERT INTO EMPLOYEE VALUES(3012,'</a:t>
            </a:r>
            <a:r>
              <a:rPr lang="ko-KR" altLang="en-US" sz="1050" dirty="0"/>
              <a:t>부장</a:t>
            </a:r>
            <a:r>
              <a:rPr lang="en-US" altLang="ko-KR" sz="1050" dirty="0"/>
              <a:t>','</a:t>
            </a:r>
            <a:r>
              <a:rPr lang="ko-KR" altLang="en-US" sz="1050" dirty="0" err="1"/>
              <a:t>이수정</a:t>
            </a:r>
            <a:r>
              <a:rPr lang="en-US" altLang="ko-KR" sz="1050" dirty="0"/>
              <a:t>',3,null,null,4000000);</a:t>
            </a:r>
          </a:p>
          <a:p>
            <a:r>
              <a:rPr lang="en-US" altLang="ko-KR" sz="1050" dirty="0"/>
              <a:t>INSERT INTO EMPLOYEE VALUES(3428,'</a:t>
            </a:r>
            <a:r>
              <a:rPr lang="ko-KR" altLang="en-US" sz="1050" dirty="0"/>
              <a:t>사원</a:t>
            </a:r>
            <a:r>
              <a:rPr lang="en-US" altLang="ko-KR" sz="1050" dirty="0"/>
              <a:t>','</a:t>
            </a:r>
            <a:r>
              <a:rPr lang="ko-KR" altLang="en-US" sz="1050" dirty="0"/>
              <a:t>최종국</a:t>
            </a:r>
            <a:r>
              <a:rPr lang="en-US" altLang="ko-KR" sz="1050" dirty="0"/>
              <a:t>',3,null,null,2000000);</a:t>
            </a:r>
          </a:p>
          <a:p>
            <a:r>
              <a:rPr lang="en-US" altLang="ko-KR" sz="1050" dirty="0"/>
              <a:t>INSERT INTO EMPLOYEE VALUES(2107,'</a:t>
            </a:r>
            <a:r>
              <a:rPr lang="ko-KR" altLang="en-US" sz="1050" dirty="0"/>
              <a:t>대리</a:t>
            </a:r>
            <a:r>
              <a:rPr lang="en-US" altLang="ko-KR" sz="1050" dirty="0"/>
              <a:t>','</a:t>
            </a:r>
            <a:r>
              <a:rPr lang="ko-KR" altLang="en-US" sz="1050" dirty="0"/>
              <a:t>김창훈</a:t>
            </a:r>
            <a:r>
              <a:rPr lang="en-US" altLang="ko-KR" sz="1050" dirty="0"/>
              <a:t>',2,null,null,3000000);</a:t>
            </a:r>
          </a:p>
          <a:p>
            <a:r>
              <a:rPr lang="en-US" altLang="ko-KR" sz="1050" dirty="0"/>
              <a:t>INSERT INTO EMPLOYEE VALUES(1366,'</a:t>
            </a:r>
            <a:r>
              <a:rPr lang="ko-KR" altLang="en-US" sz="1050" dirty="0"/>
              <a:t>사원</a:t>
            </a:r>
            <a:r>
              <a:rPr lang="en-US" altLang="ko-KR" sz="1050" dirty="0"/>
              <a:t>','</a:t>
            </a:r>
            <a:r>
              <a:rPr lang="ko-KR" altLang="en-US" sz="1050" dirty="0"/>
              <a:t>김상대</a:t>
            </a:r>
            <a:r>
              <a:rPr lang="en-US" altLang="ko-KR" sz="1050" dirty="0"/>
              <a:t>',1,null,null,2000000);</a:t>
            </a:r>
          </a:p>
          <a:p>
            <a:r>
              <a:rPr lang="en-US" altLang="ko-KR" sz="1050" dirty="0"/>
              <a:t>INSERT INTO EMPLOYEE VALUES(1367,'</a:t>
            </a:r>
            <a:r>
              <a:rPr lang="ko-KR" altLang="en-US" sz="1050" dirty="0"/>
              <a:t>사원</a:t>
            </a:r>
            <a:r>
              <a:rPr lang="en-US" altLang="ko-KR" sz="1050" dirty="0"/>
              <a:t>','</a:t>
            </a:r>
            <a:r>
              <a:rPr lang="ko-KR" altLang="en-US" sz="1050" dirty="0"/>
              <a:t>김상대</a:t>
            </a:r>
            <a:r>
              <a:rPr lang="en-US" altLang="ko-KR" sz="1050" dirty="0"/>
              <a:t>',1,null,null,2000000);</a:t>
            </a:r>
          </a:p>
        </p:txBody>
      </p:sp>
    </p:spTree>
    <p:extLst>
      <p:ext uri="{BB962C8B-B14F-4D97-AF65-F5344CB8AC3E}">
        <p14:creationId xmlns:p14="http://schemas.microsoft.com/office/powerpoint/2010/main" val="101799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사람, 노트북, 실내, 소파이(가) 표시된 사진&#10;&#10;매우 높은 신뢰도로 생성된 설명">
            <a:extLst>
              <a:ext uri="{FF2B5EF4-FFF2-40B4-BE49-F238E27FC236}">
                <a16:creationId xmlns:a16="http://schemas.microsoft.com/office/drawing/2014/main" id="{D0B1AC69-8790-4457-8E47-E6FEF118E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58"/>
          <a:stretch/>
        </p:blipFill>
        <p:spPr>
          <a:xfrm>
            <a:off x="0" y="0"/>
            <a:ext cx="12192000" cy="6896021"/>
          </a:xfrm>
          <a:prstGeom prst="rect">
            <a:avLst/>
          </a:prstGeom>
          <a:solidFill>
            <a:srgbClr val="3E3E3E">
              <a:alpha val="13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95D02B4-18AD-4BF2-835E-EC289844E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044290"/>
              </p:ext>
            </p:extLst>
          </p:nvPr>
        </p:nvGraphicFramePr>
        <p:xfrm>
          <a:off x="207994" y="555579"/>
          <a:ext cx="3367314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67314">
                  <a:extLst>
                    <a:ext uri="{9D8B030D-6E8A-4147-A177-3AD203B41FA5}">
                      <a16:colId xmlns:a16="http://schemas.microsoft.com/office/drawing/2014/main" val="2711808275"/>
                    </a:ext>
                  </a:extLst>
                </a:gridCol>
              </a:tblGrid>
              <a:tr h="335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DELIVERY_ENTERPRISE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9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Phone_number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848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Enterprise_name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05606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95859D2-1933-4DE6-9539-3585F66D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101745"/>
              </p:ext>
            </p:extLst>
          </p:nvPr>
        </p:nvGraphicFramePr>
        <p:xfrm>
          <a:off x="9693809" y="4855606"/>
          <a:ext cx="22352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1172801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DEPARTMENT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602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Deptname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02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Deptno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00502"/>
                  </a:ext>
                </a:extLst>
              </a:tr>
            </a:tbl>
          </a:graphicData>
        </a:graphic>
      </p:graphicFrame>
      <p:graphicFrame>
        <p:nvGraphicFramePr>
          <p:cNvPr id="193" name="표 192">
            <a:extLst>
              <a:ext uri="{FF2B5EF4-FFF2-40B4-BE49-F238E27FC236}">
                <a16:creationId xmlns:a16="http://schemas.microsoft.com/office/drawing/2014/main" id="{4ADE6777-2ED6-440C-8D3C-151DC1C64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706178"/>
              </p:ext>
            </p:extLst>
          </p:nvPr>
        </p:nvGraphicFramePr>
        <p:xfrm>
          <a:off x="4454151" y="4049289"/>
          <a:ext cx="2133600" cy="22410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369623732"/>
                    </a:ext>
                  </a:extLst>
                </a:gridCol>
              </a:tblGrid>
              <a:tr h="448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EVENT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400313"/>
                  </a:ext>
                </a:extLst>
              </a:tr>
              <a:tr h="448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Director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94681"/>
                  </a:ext>
                </a:extLst>
              </a:tr>
              <a:tr h="448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Statement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05214"/>
                  </a:ext>
                </a:extLst>
              </a:tr>
              <a:tr h="448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Evno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719409"/>
                  </a:ext>
                </a:extLst>
              </a:tr>
              <a:tr h="448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449930"/>
                  </a:ext>
                </a:extLst>
              </a:tr>
            </a:tbl>
          </a:graphicData>
        </a:graphic>
      </p:graphicFrame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id="{B734BC1D-88C9-42CF-891C-F6E7288C8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9099"/>
              </p:ext>
            </p:extLst>
          </p:nvPr>
        </p:nvGraphicFramePr>
        <p:xfrm>
          <a:off x="4454151" y="232084"/>
          <a:ext cx="2637503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37503">
                  <a:extLst>
                    <a:ext uri="{9D8B030D-6E8A-4147-A177-3AD203B41FA5}">
                      <a16:colId xmlns:a16="http://schemas.microsoft.com/office/drawing/2014/main" val="3744460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BRANCH_OFFICE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04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Branch_office_number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1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Branch_office_manager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City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982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Borough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595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933732"/>
                  </a:ext>
                </a:extLst>
              </a:tr>
            </a:tbl>
          </a:graphicData>
        </a:graphic>
      </p:graphicFrame>
      <p:graphicFrame>
        <p:nvGraphicFramePr>
          <p:cNvPr id="195" name="표 194">
            <a:extLst>
              <a:ext uri="{FF2B5EF4-FFF2-40B4-BE49-F238E27FC236}">
                <a16:creationId xmlns:a16="http://schemas.microsoft.com/office/drawing/2014/main" id="{6BE038D2-624F-48C4-8328-2323E6164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22844"/>
              </p:ext>
            </p:extLst>
          </p:nvPr>
        </p:nvGraphicFramePr>
        <p:xfrm>
          <a:off x="9847075" y="232084"/>
          <a:ext cx="2191657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1657">
                  <a:extLst>
                    <a:ext uri="{9D8B030D-6E8A-4147-A177-3AD203B41FA5}">
                      <a16:colId xmlns:a16="http://schemas.microsoft.com/office/drawing/2014/main" val="806530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CONSUMEER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5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CsmName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81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Grade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1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ResidentNo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67268"/>
                  </a:ext>
                </a:extLst>
              </a:tr>
            </a:tbl>
          </a:graphicData>
        </a:graphic>
      </p:graphicFrame>
      <p:graphicFrame>
        <p:nvGraphicFramePr>
          <p:cNvPr id="197" name="표 196">
            <a:extLst>
              <a:ext uri="{FF2B5EF4-FFF2-40B4-BE49-F238E27FC236}">
                <a16:creationId xmlns:a16="http://schemas.microsoft.com/office/drawing/2014/main" id="{CCB1DFF9-A976-4DB8-B24B-99E485B97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229285"/>
              </p:ext>
            </p:extLst>
          </p:nvPr>
        </p:nvGraphicFramePr>
        <p:xfrm>
          <a:off x="434637" y="3620375"/>
          <a:ext cx="2133600" cy="22410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369623732"/>
                    </a:ext>
                  </a:extLst>
                </a:gridCol>
              </a:tblGrid>
              <a:tr h="448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PRODUCT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400313"/>
                  </a:ext>
                </a:extLst>
              </a:tr>
              <a:tr h="448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PdStandard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94681"/>
                  </a:ext>
                </a:extLst>
              </a:tr>
              <a:tr h="448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Pdtype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05214"/>
                  </a:ext>
                </a:extLst>
              </a:tr>
              <a:tr h="448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719409"/>
                  </a:ext>
                </a:extLst>
              </a:tr>
              <a:tr h="448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Product_number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449930"/>
                  </a:ext>
                </a:extLst>
              </a:tr>
            </a:tbl>
          </a:graphicData>
        </a:graphic>
      </p:graphicFrame>
      <p:sp>
        <p:nvSpPr>
          <p:cNvPr id="211" name="순서도: 판단 210">
            <a:extLst>
              <a:ext uri="{FF2B5EF4-FFF2-40B4-BE49-F238E27FC236}">
                <a16:creationId xmlns:a16="http://schemas.microsoft.com/office/drawing/2014/main" id="{D57EA994-A8F9-4473-BA81-DEABED2FE48B}"/>
              </a:ext>
            </a:extLst>
          </p:cNvPr>
          <p:cNvSpPr/>
          <p:nvPr/>
        </p:nvSpPr>
        <p:spPr>
          <a:xfrm>
            <a:off x="2436866" y="2393507"/>
            <a:ext cx="1857829" cy="754743"/>
          </a:xfrm>
          <a:prstGeom prst="flowChartDecision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Supply</a:t>
            </a:r>
            <a:endParaRPr lang="ko-KR" altLang="en-US" dirty="0"/>
          </a:p>
        </p:txBody>
      </p: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A98537EF-DEAC-4A1F-9506-6FC61383E3E6}"/>
              </a:ext>
            </a:extLst>
          </p:cNvPr>
          <p:cNvCxnSpPr>
            <a:cxnSpLocks/>
            <a:stCxn id="211" idx="1"/>
            <a:endCxn id="197" idx="0"/>
          </p:cNvCxnSpPr>
          <p:nvPr/>
        </p:nvCxnSpPr>
        <p:spPr>
          <a:xfrm rot="10800000" flipV="1">
            <a:off x="1501438" y="2770879"/>
            <a:ext cx="935429" cy="849496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A7F4145F-1D6B-4F46-8269-B161789E73C5}"/>
              </a:ext>
            </a:extLst>
          </p:cNvPr>
          <p:cNvCxnSpPr>
            <a:stCxn id="211" idx="0"/>
            <a:endCxn id="4" idx="2"/>
          </p:cNvCxnSpPr>
          <p:nvPr/>
        </p:nvCxnSpPr>
        <p:spPr>
          <a:xfrm rot="16200000" flipV="1">
            <a:off x="2263472" y="1291198"/>
            <a:ext cx="730488" cy="147413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53DD42B0-5617-4B6F-AA50-1BADD5DCAA0F}"/>
              </a:ext>
            </a:extLst>
          </p:cNvPr>
          <p:cNvCxnSpPr>
            <a:stCxn id="211" idx="3"/>
            <a:endCxn id="194" idx="2"/>
          </p:cNvCxnSpPr>
          <p:nvPr/>
        </p:nvCxnSpPr>
        <p:spPr>
          <a:xfrm flipV="1">
            <a:off x="4294695" y="2457124"/>
            <a:ext cx="1478207" cy="313755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순서도: 판단 219">
            <a:extLst>
              <a:ext uri="{FF2B5EF4-FFF2-40B4-BE49-F238E27FC236}">
                <a16:creationId xmlns:a16="http://schemas.microsoft.com/office/drawing/2014/main" id="{A6DAE349-A8A7-48F6-8886-61F959773581}"/>
              </a:ext>
            </a:extLst>
          </p:cNvPr>
          <p:cNvSpPr/>
          <p:nvPr/>
        </p:nvSpPr>
        <p:spPr>
          <a:xfrm>
            <a:off x="7353779" y="636711"/>
            <a:ext cx="1281910" cy="754743"/>
          </a:xfrm>
          <a:prstGeom prst="flowChartDecision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Manage</a:t>
            </a:r>
            <a:endParaRPr lang="ko-KR" altLang="en-US" sz="1600" dirty="0"/>
          </a:p>
        </p:txBody>
      </p:sp>
      <p:cxnSp>
        <p:nvCxnSpPr>
          <p:cNvPr id="222" name="연결선: 꺾임 221">
            <a:extLst>
              <a:ext uri="{FF2B5EF4-FFF2-40B4-BE49-F238E27FC236}">
                <a16:creationId xmlns:a16="http://schemas.microsoft.com/office/drawing/2014/main" id="{AABEAE35-5B85-4234-BACD-B84B903E1949}"/>
              </a:ext>
            </a:extLst>
          </p:cNvPr>
          <p:cNvCxnSpPr>
            <a:cxnSpLocks/>
            <a:stCxn id="220" idx="1"/>
            <a:endCxn id="194" idx="3"/>
          </p:cNvCxnSpPr>
          <p:nvPr/>
        </p:nvCxnSpPr>
        <p:spPr>
          <a:xfrm rot="10800000" flipV="1">
            <a:off x="7091655" y="1014082"/>
            <a:ext cx="262125" cy="330521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순서도: 판단 232">
            <a:extLst>
              <a:ext uri="{FF2B5EF4-FFF2-40B4-BE49-F238E27FC236}">
                <a16:creationId xmlns:a16="http://schemas.microsoft.com/office/drawing/2014/main" id="{3D61C649-1616-4502-84CD-E09F209D2767}"/>
              </a:ext>
            </a:extLst>
          </p:cNvPr>
          <p:cNvSpPr/>
          <p:nvPr/>
        </p:nvSpPr>
        <p:spPr>
          <a:xfrm>
            <a:off x="6777860" y="4478234"/>
            <a:ext cx="1857829" cy="754743"/>
          </a:xfrm>
          <a:prstGeom prst="flowChartDecision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Progress</a:t>
            </a:r>
            <a:endParaRPr lang="ko-KR" altLang="en-US" sz="1500" dirty="0"/>
          </a:p>
        </p:txBody>
      </p:sp>
      <p:sp>
        <p:nvSpPr>
          <p:cNvPr id="234" name="순서도: 판단 233">
            <a:extLst>
              <a:ext uri="{FF2B5EF4-FFF2-40B4-BE49-F238E27FC236}">
                <a16:creationId xmlns:a16="http://schemas.microsoft.com/office/drawing/2014/main" id="{C4E310C1-D9D7-4D6C-A73B-6E2183B4321C}"/>
              </a:ext>
            </a:extLst>
          </p:cNvPr>
          <p:cNvSpPr/>
          <p:nvPr/>
        </p:nvSpPr>
        <p:spPr>
          <a:xfrm>
            <a:off x="7091654" y="5466251"/>
            <a:ext cx="1857829" cy="754743"/>
          </a:xfrm>
          <a:prstGeom prst="flowChartDecision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Manage</a:t>
            </a:r>
            <a:endParaRPr lang="ko-KR" altLang="en-US" sz="1500" dirty="0"/>
          </a:p>
        </p:txBody>
      </p:sp>
      <p:cxnSp>
        <p:nvCxnSpPr>
          <p:cNvPr id="236" name="연결선: 꺾임 235">
            <a:extLst>
              <a:ext uri="{FF2B5EF4-FFF2-40B4-BE49-F238E27FC236}">
                <a16:creationId xmlns:a16="http://schemas.microsoft.com/office/drawing/2014/main" id="{23D70D6C-4F83-4DA2-8E8C-E410046EB4F9}"/>
              </a:ext>
            </a:extLst>
          </p:cNvPr>
          <p:cNvCxnSpPr>
            <a:cxnSpLocks/>
            <a:stCxn id="233" idx="0"/>
            <a:endCxn id="53" idx="2"/>
          </p:cNvCxnSpPr>
          <p:nvPr/>
        </p:nvCxnSpPr>
        <p:spPr>
          <a:xfrm rot="5400000" flipH="1" flipV="1">
            <a:off x="7700092" y="3738213"/>
            <a:ext cx="746704" cy="73333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연결선: 꺾임 239">
            <a:extLst>
              <a:ext uri="{FF2B5EF4-FFF2-40B4-BE49-F238E27FC236}">
                <a16:creationId xmlns:a16="http://schemas.microsoft.com/office/drawing/2014/main" id="{6288B017-AAFD-4899-9321-11B0012B695E}"/>
              </a:ext>
            </a:extLst>
          </p:cNvPr>
          <p:cNvCxnSpPr>
            <a:stCxn id="233" idx="1"/>
            <a:endCxn id="193" idx="3"/>
          </p:cNvCxnSpPr>
          <p:nvPr/>
        </p:nvCxnSpPr>
        <p:spPr>
          <a:xfrm rot="10800000" flipV="1">
            <a:off x="6587752" y="4855605"/>
            <a:ext cx="190109" cy="314205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연결선: 꺾임 245">
            <a:extLst>
              <a:ext uri="{FF2B5EF4-FFF2-40B4-BE49-F238E27FC236}">
                <a16:creationId xmlns:a16="http://schemas.microsoft.com/office/drawing/2014/main" id="{E40A9810-0244-42E2-ADB6-A42CB73CB9AB}"/>
              </a:ext>
            </a:extLst>
          </p:cNvPr>
          <p:cNvCxnSpPr>
            <a:cxnSpLocks/>
            <a:stCxn id="234" idx="1"/>
            <a:endCxn id="193" idx="3"/>
          </p:cNvCxnSpPr>
          <p:nvPr/>
        </p:nvCxnSpPr>
        <p:spPr>
          <a:xfrm rot="10800000">
            <a:off x="6587752" y="5169811"/>
            <a:ext cx="503903" cy="6738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A021A317-44D0-403C-963E-B9105EA0C696}"/>
              </a:ext>
            </a:extLst>
          </p:cNvPr>
          <p:cNvSpPr txBox="1"/>
          <p:nvPr/>
        </p:nvSpPr>
        <p:spPr>
          <a:xfrm>
            <a:off x="6589818" y="4512060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C58440B-2339-418E-8299-20A2FFD29892}"/>
              </a:ext>
            </a:extLst>
          </p:cNvPr>
          <p:cNvSpPr txBox="1"/>
          <p:nvPr/>
        </p:nvSpPr>
        <p:spPr>
          <a:xfrm>
            <a:off x="6875860" y="5521396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4CB6624B-8600-4089-99E2-C499E776E6C5}"/>
              </a:ext>
            </a:extLst>
          </p:cNvPr>
          <p:cNvSpPr txBox="1"/>
          <p:nvPr/>
        </p:nvSpPr>
        <p:spPr>
          <a:xfrm>
            <a:off x="7770684" y="4123211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698AC612-764E-4048-A02A-A367950B5F3D}"/>
              </a:ext>
            </a:extLst>
          </p:cNvPr>
          <p:cNvSpPr txBox="1"/>
          <p:nvPr/>
        </p:nvSpPr>
        <p:spPr>
          <a:xfrm>
            <a:off x="8855159" y="5490840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036E116E-716F-483F-A61D-85BF7DEDBC86}"/>
              </a:ext>
            </a:extLst>
          </p:cNvPr>
          <p:cNvSpPr txBox="1"/>
          <p:nvPr/>
        </p:nvSpPr>
        <p:spPr>
          <a:xfrm>
            <a:off x="2873877" y="2075571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8565CE2-6B9F-44E3-B3DB-2AA825697533}"/>
              </a:ext>
            </a:extLst>
          </p:cNvPr>
          <p:cNvSpPr txBox="1"/>
          <p:nvPr/>
        </p:nvSpPr>
        <p:spPr>
          <a:xfrm>
            <a:off x="2114063" y="2754663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41E61F1-45A9-4C36-871C-8A110E1495B8}"/>
              </a:ext>
            </a:extLst>
          </p:cNvPr>
          <p:cNvSpPr txBox="1"/>
          <p:nvPr/>
        </p:nvSpPr>
        <p:spPr>
          <a:xfrm>
            <a:off x="4333053" y="2726997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E9FDEB7-4C18-4813-84B2-BAEFA3633072}"/>
              </a:ext>
            </a:extLst>
          </p:cNvPr>
          <p:cNvSpPr txBox="1"/>
          <p:nvPr/>
        </p:nvSpPr>
        <p:spPr>
          <a:xfrm>
            <a:off x="7217491" y="1073263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940DF02-03AB-43BC-AEDA-22488D0A0EFC}"/>
              </a:ext>
            </a:extLst>
          </p:cNvPr>
          <p:cNvSpPr txBox="1"/>
          <p:nvPr/>
        </p:nvSpPr>
        <p:spPr>
          <a:xfrm>
            <a:off x="8091665" y="1416498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3" name="순서도: 판단 262">
            <a:extLst>
              <a:ext uri="{FF2B5EF4-FFF2-40B4-BE49-F238E27FC236}">
                <a16:creationId xmlns:a16="http://schemas.microsoft.com/office/drawing/2014/main" id="{E7E569AD-102B-4067-B5FE-9729CBBEF966}"/>
              </a:ext>
            </a:extLst>
          </p:cNvPr>
          <p:cNvSpPr/>
          <p:nvPr/>
        </p:nvSpPr>
        <p:spPr>
          <a:xfrm>
            <a:off x="10343158" y="2277407"/>
            <a:ext cx="1786594" cy="754743"/>
          </a:xfrm>
          <a:prstGeom prst="flowChartDecision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Consult</a:t>
            </a:r>
            <a:endParaRPr lang="ko-KR" altLang="en-US" sz="1600" dirty="0"/>
          </a:p>
        </p:txBody>
      </p:sp>
      <p:sp>
        <p:nvSpPr>
          <p:cNvPr id="264" name="순서도: 판단 263">
            <a:extLst>
              <a:ext uri="{FF2B5EF4-FFF2-40B4-BE49-F238E27FC236}">
                <a16:creationId xmlns:a16="http://schemas.microsoft.com/office/drawing/2014/main" id="{15D6F753-E5D9-4A90-84A0-77E2C0BA937D}"/>
              </a:ext>
            </a:extLst>
          </p:cNvPr>
          <p:cNvSpPr/>
          <p:nvPr/>
        </p:nvSpPr>
        <p:spPr>
          <a:xfrm>
            <a:off x="8465084" y="259342"/>
            <a:ext cx="1190195" cy="754743"/>
          </a:xfrm>
          <a:prstGeom prst="flowChartDecision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Sale</a:t>
            </a:r>
            <a:endParaRPr lang="ko-KR" altLang="en-US" sz="1600" dirty="0"/>
          </a:p>
        </p:txBody>
      </p:sp>
      <p:sp>
        <p:nvSpPr>
          <p:cNvPr id="265" name="순서도: 판단 264">
            <a:extLst>
              <a:ext uri="{FF2B5EF4-FFF2-40B4-BE49-F238E27FC236}">
                <a16:creationId xmlns:a16="http://schemas.microsoft.com/office/drawing/2014/main" id="{F52EE91F-BF9D-43BA-965D-E9AF8531B46C}"/>
              </a:ext>
            </a:extLst>
          </p:cNvPr>
          <p:cNvSpPr/>
          <p:nvPr/>
        </p:nvSpPr>
        <p:spPr>
          <a:xfrm>
            <a:off x="10147332" y="3696350"/>
            <a:ext cx="1853509" cy="754743"/>
          </a:xfrm>
          <a:prstGeom prst="flowChartDecision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Belong</a:t>
            </a:r>
            <a:endParaRPr lang="ko-KR" altLang="en-US" dirty="0"/>
          </a:p>
        </p:txBody>
      </p:sp>
      <p:cxnSp>
        <p:nvCxnSpPr>
          <p:cNvPr id="267" name="연결선: 꺾임 266">
            <a:extLst>
              <a:ext uri="{FF2B5EF4-FFF2-40B4-BE49-F238E27FC236}">
                <a16:creationId xmlns:a16="http://schemas.microsoft.com/office/drawing/2014/main" id="{5B01309B-1B6E-4621-BBAB-4689D8670E03}"/>
              </a:ext>
            </a:extLst>
          </p:cNvPr>
          <p:cNvCxnSpPr>
            <a:cxnSpLocks/>
            <a:stCxn id="264" idx="2"/>
          </p:cNvCxnSpPr>
          <p:nvPr/>
        </p:nvCxnSpPr>
        <p:spPr>
          <a:xfrm rot="16200000" flipH="1">
            <a:off x="8251138" y="1823128"/>
            <a:ext cx="2251715" cy="633627"/>
          </a:xfrm>
          <a:prstGeom prst="bentConnector4">
            <a:avLst>
              <a:gd name="adj1" fmla="val 33531"/>
              <a:gd name="adj2" fmla="val 13607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FB88720E-79F3-4F82-B676-83131F743FEC}"/>
              </a:ext>
            </a:extLst>
          </p:cNvPr>
          <p:cNvCxnSpPr>
            <a:cxnSpLocks/>
            <a:stCxn id="264" idx="0"/>
            <a:endCxn id="195" idx="0"/>
          </p:cNvCxnSpPr>
          <p:nvPr/>
        </p:nvCxnSpPr>
        <p:spPr>
          <a:xfrm rot="5400000" flipH="1" flipV="1">
            <a:off x="9987913" y="-695647"/>
            <a:ext cx="27258" cy="1882721"/>
          </a:xfrm>
          <a:prstGeom prst="bentConnector3">
            <a:avLst>
              <a:gd name="adj1" fmla="val 9386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AD8BF2D3-3DAF-4078-876F-22501D830B95}"/>
              </a:ext>
            </a:extLst>
          </p:cNvPr>
          <p:cNvCxnSpPr>
            <a:stCxn id="263" idx="2"/>
          </p:cNvCxnSpPr>
          <p:nvPr/>
        </p:nvCxnSpPr>
        <p:spPr>
          <a:xfrm rot="5400000">
            <a:off x="10348307" y="2377652"/>
            <a:ext cx="233650" cy="1542646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연결선: 꺾임 280">
            <a:extLst>
              <a:ext uri="{FF2B5EF4-FFF2-40B4-BE49-F238E27FC236}">
                <a16:creationId xmlns:a16="http://schemas.microsoft.com/office/drawing/2014/main" id="{D3E2130F-1254-4F45-8835-4E18EFC3F2CF}"/>
              </a:ext>
            </a:extLst>
          </p:cNvPr>
          <p:cNvCxnSpPr>
            <a:stCxn id="263" idx="0"/>
            <a:endCxn id="195" idx="2"/>
          </p:cNvCxnSpPr>
          <p:nvPr/>
        </p:nvCxnSpPr>
        <p:spPr>
          <a:xfrm rot="16200000" flipV="1">
            <a:off x="10808698" y="1849650"/>
            <a:ext cx="561963" cy="293552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연결선: 꺾임 284">
            <a:extLst>
              <a:ext uri="{FF2B5EF4-FFF2-40B4-BE49-F238E27FC236}">
                <a16:creationId xmlns:a16="http://schemas.microsoft.com/office/drawing/2014/main" id="{AFEC5473-786F-4688-9388-7FBBAED48C5D}"/>
              </a:ext>
            </a:extLst>
          </p:cNvPr>
          <p:cNvCxnSpPr>
            <a:stCxn id="265" idx="2"/>
            <a:endCxn id="11" idx="0"/>
          </p:cNvCxnSpPr>
          <p:nvPr/>
        </p:nvCxnSpPr>
        <p:spPr>
          <a:xfrm rot="5400000">
            <a:off x="10740492" y="4522010"/>
            <a:ext cx="404513" cy="262678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연결선: 꺾임 287">
            <a:extLst>
              <a:ext uri="{FF2B5EF4-FFF2-40B4-BE49-F238E27FC236}">
                <a16:creationId xmlns:a16="http://schemas.microsoft.com/office/drawing/2014/main" id="{62E845AE-365B-41E4-AC1E-F941C0DA2918}"/>
              </a:ext>
            </a:extLst>
          </p:cNvPr>
          <p:cNvCxnSpPr>
            <a:stCxn id="265" idx="0"/>
          </p:cNvCxnSpPr>
          <p:nvPr/>
        </p:nvCxnSpPr>
        <p:spPr>
          <a:xfrm rot="16200000" flipV="1">
            <a:off x="10168673" y="2790936"/>
            <a:ext cx="430550" cy="1380278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7D8EC631-78B1-4FBB-B5C6-0C60D0FA3FAD}"/>
              </a:ext>
            </a:extLst>
          </p:cNvPr>
          <p:cNvSpPr txBox="1"/>
          <p:nvPr/>
        </p:nvSpPr>
        <p:spPr>
          <a:xfrm>
            <a:off x="10719583" y="3420879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BE1C10A-9FFB-4E30-871B-F43BDE767F96}"/>
              </a:ext>
            </a:extLst>
          </p:cNvPr>
          <p:cNvSpPr txBox="1"/>
          <p:nvPr/>
        </p:nvSpPr>
        <p:spPr>
          <a:xfrm>
            <a:off x="11077267" y="4445600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B2A07951-F042-422D-87E4-241D716D99FA}"/>
              </a:ext>
            </a:extLst>
          </p:cNvPr>
          <p:cNvSpPr txBox="1"/>
          <p:nvPr/>
        </p:nvSpPr>
        <p:spPr>
          <a:xfrm>
            <a:off x="10768665" y="2019968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C92CA5B-D7F2-4D00-902A-DEC260696F56}"/>
              </a:ext>
            </a:extLst>
          </p:cNvPr>
          <p:cNvSpPr txBox="1"/>
          <p:nvPr/>
        </p:nvSpPr>
        <p:spPr>
          <a:xfrm>
            <a:off x="10572652" y="2855132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510A0B0-C141-438B-BA8C-8455A0D7B7FE}"/>
              </a:ext>
            </a:extLst>
          </p:cNvPr>
          <p:cNvSpPr txBox="1"/>
          <p:nvPr/>
        </p:nvSpPr>
        <p:spPr>
          <a:xfrm>
            <a:off x="9179431" y="37592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4E6D34C-E3AF-4950-B067-4DA23D53C2F7}"/>
              </a:ext>
            </a:extLst>
          </p:cNvPr>
          <p:cNvSpPr txBox="1"/>
          <p:nvPr/>
        </p:nvSpPr>
        <p:spPr>
          <a:xfrm>
            <a:off x="9476979" y="1844590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7" name="순서도: 판단 296">
            <a:extLst>
              <a:ext uri="{FF2B5EF4-FFF2-40B4-BE49-F238E27FC236}">
                <a16:creationId xmlns:a16="http://schemas.microsoft.com/office/drawing/2014/main" id="{4707893A-E4AD-4F5E-BCD0-702EB5684106}"/>
              </a:ext>
            </a:extLst>
          </p:cNvPr>
          <p:cNvSpPr/>
          <p:nvPr/>
        </p:nvSpPr>
        <p:spPr>
          <a:xfrm>
            <a:off x="572522" y="5968535"/>
            <a:ext cx="1857829" cy="754743"/>
          </a:xfrm>
          <a:prstGeom prst="flowChartDecision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Constitution</a:t>
            </a:r>
            <a:endParaRPr lang="ko-KR" altLang="en-US" dirty="0"/>
          </a:p>
        </p:txBody>
      </p:sp>
      <p:cxnSp>
        <p:nvCxnSpPr>
          <p:cNvPr id="308" name="연결선: 꺾임 307">
            <a:extLst>
              <a:ext uri="{FF2B5EF4-FFF2-40B4-BE49-F238E27FC236}">
                <a16:creationId xmlns:a16="http://schemas.microsoft.com/office/drawing/2014/main" id="{91D7B5AB-C416-4FDD-B2FF-1CB3F564B169}"/>
              </a:ext>
            </a:extLst>
          </p:cNvPr>
          <p:cNvCxnSpPr>
            <a:stCxn id="297" idx="3"/>
            <a:endCxn id="197" idx="3"/>
          </p:cNvCxnSpPr>
          <p:nvPr/>
        </p:nvCxnSpPr>
        <p:spPr>
          <a:xfrm flipV="1">
            <a:off x="2430351" y="4740897"/>
            <a:ext cx="137886" cy="1605010"/>
          </a:xfrm>
          <a:prstGeom prst="bentConnector3">
            <a:avLst>
              <a:gd name="adj1" fmla="val 26578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연결선: 꺾임 309">
            <a:extLst>
              <a:ext uri="{FF2B5EF4-FFF2-40B4-BE49-F238E27FC236}">
                <a16:creationId xmlns:a16="http://schemas.microsoft.com/office/drawing/2014/main" id="{E92C1609-653C-4CD7-A4B4-AD4571DC2C59}"/>
              </a:ext>
            </a:extLst>
          </p:cNvPr>
          <p:cNvCxnSpPr>
            <a:stCxn id="297" idx="1"/>
            <a:endCxn id="197" idx="1"/>
          </p:cNvCxnSpPr>
          <p:nvPr/>
        </p:nvCxnSpPr>
        <p:spPr>
          <a:xfrm rot="10800000">
            <a:off x="434638" y="4740897"/>
            <a:ext cx="137885" cy="1605010"/>
          </a:xfrm>
          <a:prstGeom prst="bentConnector3">
            <a:avLst>
              <a:gd name="adj1" fmla="val 26579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TextBox 310">
            <a:extLst>
              <a:ext uri="{FF2B5EF4-FFF2-40B4-BE49-F238E27FC236}">
                <a16:creationId xmlns:a16="http://schemas.microsoft.com/office/drawing/2014/main" id="{25F7DF07-4862-4AC8-87AB-8AC9319F7FC2}"/>
              </a:ext>
            </a:extLst>
          </p:cNvPr>
          <p:cNvSpPr txBox="1"/>
          <p:nvPr/>
        </p:nvSpPr>
        <p:spPr>
          <a:xfrm>
            <a:off x="238911" y="5887753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D0552411-AEAC-444D-A654-38FF97167A61}"/>
              </a:ext>
            </a:extLst>
          </p:cNvPr>
          <p:cNvSpPr txBox="1"/>
          <p:nvPr/>
        </p:nvSpPr>
        <p:spPr>
          <a:xfrm>
            <a:off x="2357268" y="5899441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DCBB8E08-36DF-4478-A896-DF6F7478E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443753"/>
              </p:ext>
            </p:extLst>
          </p:nvPr>
        </p:nvGraphicFramePr>
        <p:xfrm>
          <a:off x="7369792" y="2150854"/>
          <a:ext cx="2140645" cy="15806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0645">
                  <a:extLst>
                    <a:ext uri="{9D8B030D-6E8A-4147-A177-3AD203B41FA5}">
                      <a16:colId xmlns:a16="http://schemas.microsoft.com/office/drawing/2014/main" val="3369623732"/>
                    </a:ext>
                  </a:extLst>
                </a:gridCol>
              </a:tblGrid>
              <a:tr h="395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EMPLOYEE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400313"/>
                  </a:ext>
                </a:extLst>
              </a:tr>
              <a:tr h="395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EMPLOYEE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294681"/>
                  </a:ext>
                </a:extLst>
              </a:tr>
              <a:tr h="395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Empno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05214"/>
                  </a:ext>
                </a:extLst>
              </a:tr>
              <a:tr h="395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Position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719409"/>
                  </a:ext>
                </a:extLst>
              </a:tr>
            </a:tbl>
          </a:graphicData>
        </a:graphic>
      </p:graphicFrame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35CF778-A977-43A8-863E-9A6369BF0EAF}"/>
              </a:ext>
            </a:extLst>
          </p:cNvPr>
          <p:cNvCxnSpPr>
            <a:cxnSpLocks/>
            <a:stCxn id="220" idx="2"/>
            <a:endCxn id="53" idx="0"/>
          </p:cNvCxnSpPr>
          <p:nvPr/>
        </p:nvCxnSpPr>
        <p:spPr>
          <a:xfrm rot="16200000" flipH="1">
            <a:off x="7837724" y="1548464"/>
            <a:ext cx="759400" cy="44538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EA89DEC-D9C9-4BF6-AA38-F3CDF13CE34C}"/>
              </a:ext>
            </a:extLst>
          </p:cNvPr>
          <p:cNvCxnSpPr>
            <a:stCxn id="234" idx="3"/>
            <a:endCxn id="53" idx="2"/>
          </p:cNvCxnSpPr>
          <p:nvPr/>
        </p:nvCxnSpPr>
        <p:spPr>
          <a:xfrm flipH="1" flipV="1">
            <a:off x="8440114" y="3731530"/>
            <a:ext cx="509369" cy="2112093"/>
          </a:xfrm>
          <a:prstGeom prst="bentConnector4">
            <a:avLst>
              <a:gd name="adj1" fmla="val -44879"/>
              <a:gd name="adj2" fmla="val 5893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7AEA23F7-9D38-490C-930F-059D910AFB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12782" y="1042021"/>
            <a:ext cx="262125" cy="330521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227FD24-5BC3-4D11-AC20-5584FF7BDCBE}"/>
              </a:ext>
            </a:extLst>
          </p:cNvPr>
          <p:cNvCxnSpPr/>
          <p:nvPr/>
        </p:nvCxnSpPr>
        <p:spPr>
          <a:xfrm>
            <a:off x="7091655" y="1373231"/>
            <a:ext cx="1258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순서도: 판단 82">
            <a:extLst>
              <a:ext uri="{FF2B5EF4-FFF2-40B4-BE49-F238E27FC236}">
                <a16:creationId xmlns:a16="http://schemas.microsoft.com/office/drawing/2014/main" id="{C6386F95-7C6B-45A2-AA3D-F635F5ECF6A9}"/>
              </a:ext>
            </a:extLst>
          </p:cNvPr>
          <p:cNvSpPr/>
          <p:nvPr/>
        </p:nvSpPr>
        <p:spPr>
          <a:xfrm>
            <a:off x="5113165" y="3104677"/>
            <a:ext cx="1853509" cy="754743"/>
          </a:xfrm>
          <a:prstGeom prst="flowChartDecision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Belong</a:t>
            </a:r>
            <a:endParaRPr lang="ko-KR" altLang="en-US" dirty="0"/>
          </a:p>
        </p:txBody>
      </p:sp>
      <p:cxnSp>
        <p:nvCxnSpPr>
          <p:cNvPr id="244" name="연결선: 꺾임 243">
            <a:extLst>
              <a:ext uri="{FF2B5EF4-FFF2-40B4-BE49-F238E27FC236}">
                <a16:creationId xmlns:a16="http://schemas.microsoft.com/office/drawing/2014/main" id="{ABB87054-3CBA-4463-BF00-7AB10EE87BCA}"/>
              </a:ext>
            </a:extLst>
          </p:cNvPr>
          <p:cNvCxnSpPr>
            <a:stCxn id="83" idx="0"/>
            <a:endCxn id="194" idx="2"/>
          </p:cNvCxnSpPr>
          <p:nvPr/>
        </p:nvCxnSpPr>
        <p:spPr>
          <a:xfrm rot="16200000" flipV="1">
            <a:off x="5582635" y="2647392"/>
            <a:ext cx="647553" cy="267018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8AAFADD-89BB-42B5-8FB6-460B3882A94C}"/>
              </a:ext>
            </a:extLst>
          </p:cNvPr>
          <p:cNvSpPr txBox="1"/>
          <p:nvPr/>
        </p:nvSpPr>
        <p:spPr>
          <a:xfrm>
            <a:off x="5721253" y="2745850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49" name="연결선: 꺾임 248">
            <a:extLst>
              <a:ext uri="{FF2B5EF4-FFF2-40B4-BE49-F238E27FC236}">
                <a16:creationId xmlns:a16="http://schemas.microsoft.com/office/drawing/2014/main" id="{689FA9D2-9BF2-4130-BE12-DEAC35C3E16A}"/>
              </a:ext>
            </a:extLst>
          </p:cNvPr>
          <p:cNvCxnSpPr>
            <a:stCxn id="83" idx="3"/>
            <a:endCxn id="53" idx="1"/>
          </p:cNvCxnSpPr>
          <p:nvPr/>
        </p:nvCxnSpPr>
        <p:spPr>
          <a:xfrm flipV="1">
            <a:off x="6966674" y="2941192"/>
            <a:ext cx="403118" cy="540857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10A68F6C-BEFA-464A-A7F0-DF2A94E79E0A}"/>
              </a:ext>
            </a:extLst>
          </p:cNvPr>
          <p:cNvSpPr txBox="1"/>
          <p:nvPr/>
        </p:nvSpPr>
        <p:spPr>
          <a:xfrm>
            <a:off x="6847546" y="3120356"/>
            <a:ext cx="3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1E26DAC7-FE57-4742-A71A-8B83204BD22F}"/>
              </a:ext>
            </a:extLst>
          </p:cNvPr>
          <p:cNvCxnSpPr>
            <a:cxnSpLocks/>
          </p:cNvCxnSpPr>
          <p:nvPr/>
        </p:nvCxnSpPr>
        <p:spPr>
          <a:xfrm flipV="1">
            <a:off x="6723902" y="4881392"/>
            <a:ext cx="0" cy="288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0A1910CC-BB86-43FB-AED4-D8696E5B4ADA}"/>
              </a:ext>
            </a:extLst>
          </p:cNvPr>
          <p:cNvCxnSpPr>
            <a:cxnSpLocks/>
          </p:cNvCxnSpPr>
          <p:nvPr/>
        </p:nvCxnSpPr>
        <p:spPr>
          <a:xfrm>
            <a:off x="6723902" y="4890917"/>
            <a:ext cx="1236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9AF44439-28E0-46FD-8012-FE37F7370FCB}"/>
              </a:ext>
            </a:extLst>
          </p:cNvPr>
          <p:cNvCxnSpPr>
            <a:cxnSpLocks/>
          </p:cNvCxnSpPr>
          <p:nvPr/>
        </p:nvCxnSpPr>
        <p:spPr>
          <a:xfrm>
            <a:off x="6587751" y="5202232"/>
            <a:ext cx="2127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021A3F-2315-4C97-A1E2-0524B9E64A53}"/>
              </a:ext>
            </a:extLst>
          </p:cNvPr>
          <p:cNvCxnSpPr/>
          <p:nvPr/>
        </p:nvCxnSpPr>
        <p:spPr>
          <a:xfrm>
            <a:off x="6800476" y="5206994"/>
            <a:ext cx="0" cy="6728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82D424A-7E96-43C8-B624-24E18A3EB618}"/>
              </a:ext>
            </a:extLst>
          </p:cNvPr>
          <p:cNvCxnSpPr>
            <a:cxnSpLocks/>
          </p:cNvCxnSpPr>
          <p:nvPr/>
        </p:nvCxnSpPr>
        <p:spPr>
          <a:xfrm>
            <a:off x="6798016" y="5881694"/>
            <a:ext cx="396466" cy="28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A1E30BF-EF0D-4210-9C41-65006D6B4006}"/>
              </a:ext>
            </a:extLst>
          </p:cNvPr>
          <p:cNvCxnSpPr/>
          <p:nvPr/>
        </p:nvCxnSpPr>
        <p:spPr>
          <a:xfrm>
            <a:off x="7312819" y="1042021"/>
            <a:ext cx="89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3275C9F-8575-4AF8-B9EC-A0689EBD951E}"/>
              </a:ext>
            </a:extLst>
          </p:cNvPr>
          <p:cNvCxnSpPr/>
          <p:nvPr/>
        </p:nvCxnSpPr>
        <p:spPr>
          <a:xfrm>
            <a:off x="10972800" y="1715444"/>
            <a:ext cx="0" cy="2514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79C7AD1-8F6F-4BDC-B397-E17DF4AA1809}"/>
              </a:ext>
            </a:extLst>
          </p:cNvPr>
          <p:cNvCxnSpPr/>
          <p:nvPr/>
        </p:nvCxnSpPr>
        <p:spPr>
          <a:xfrm>
            <a:off x="10972800" y="1971675"/>
            <a:ext cx="2895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29D03E-DF18-40B1-A3FD-4F4051392F97}"/>
              </a:ext>
            </a:extLst>
          </p:cNvPr>
          <p:cNvCxnSpPr>
            <a:cxnSpLocks/>
          </p:cNvCxnSpPr>
          <p:nvPr/>
        </p:nvCxnSpPr>
        <p:spPr>
          <a:xfrm>
            <a:off x="11262315" y="1966913"/>
            <a:ext cx="0" cy="320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1B82803-F234-4739-B810-2E12EB6718CA}"/>
              </a:ext>
            </a:extLst>
          </p:cNvPr>
          <p:cNvCxnSpPr>
            <a:cxnSpLocks/>
          </p:cNvCxnSpPr>
          <p:nvPr/>
        </p:nvCxnSpPr>
        <p:spPr>
          <a:xfrm>
            <a:off x="9093994" y="37592"/>
            <a:ext cx="18201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4E88C540-CF68-47D7-8427-C69090712651}"/>
              </a:ext>
            </a:extLst>
          </p:cNvPr>
          <p:cNvCxnSpPr>
            <a:cxnSpLocks/>
          </p:cNvCxnSpPr>
          <p:nvPr/>
        </p:nvCxnSpPr>
        <p:spPr>
          <a:xfrm>
            <a:off x="9093994" y="37592"/>
            <a:ext cx="0" cy="254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DD55FA5A-F658-4C6C-8724-C443671B372B}"/>
              </a:ext>
            </a:extLst>
          </p:cNvPr>
          <p:cNvCxnSpPr>
            <a:cxnSpLocks/>
          </p:cNvCxnSpPr>
          <p:nvPr/>
        </p:nvCxnSpPr>
        <p:spPr>
          <a:xfrm>
            <a:off x="10914173" y="37592"/>
            <a:ext cx="0" cy="196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F95228C8-5C00-43D5-BE8E-4D2F10029567}"/>
              </a:ext>
            </a:extLst>
          </p:cNvPr>
          <p:cNvCxnSpPr/>
          <p:nvPr/>
        </p:nvCxnSpPr>
        <p:spPr>
          <a:xfrm flipH="1">
            <a:off x="9510437" y="3265799"/>
            <a:ext cx="1833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398002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7FCA4E3B-2D6D-4503-896A-ECD4ED8EB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lum bright="-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38021"/>
            <a:ext cx="12192000" cy="81153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86039" y="2930792"/>
            <a:ext cx="102124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6600" dirty="0">
                <a:solidFill>
                  <a:schemeClr val="bg1"/>
                </a:solidFill>
              </a:rPr>
              <a:t>어떤 질의를 </a:t>
            </a:r>
            <a:r>
              <a:rPr lang="ko-KR" altLang="en-US" sz="6600" dirty="0" err="1">
                <a:solidFill>
                  <a:schemeClr val="bg1"/>
                </a:solidFill>
              </a:rPr>
              <a:t>해야하는가</a:t>
            </a:r>
            <a:r>
              <a:rPr lang="en-US" altLang="ko-KR" sz="6600" dirty="0">
                <a:solidFill>
                  <a:schemeClr val="bg1"/>
                </a:solidFill>
              </a:rPr>
              <a:t>?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6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7FCA4E3B-2D6D-4503-896A-ECD4ED8EB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38021"/>
            <a:ext cx="12192000" cy="81153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idx="1"/>
          </p:nvPr>
        </p:nvSpPr>
        <p:spPr>
          <a:xfrm>
            <a:off x="839788" y="449130"/>
            <a:ext cx="5157787" cy="823912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2000" dirty="0">
                <a:solidFill>
                  <a:srgbClr val="FFFF00"/>
                </a:solidFill>
              </a:rPr>
              <a:t>1. </a:t>
            </a:r>
            <a:r>
              <a:rPr lang="ko-KR" altLang="en-US" sz="2000" dirty="0">
                <a:solidFill>
                  <a:srgbClr val="FFFF00"/>
                </a:solidFill>
              </a:rPr>
              <a:t>제품회사와 그 제품회사의 제품번호와 양 가격 등을 질의해라</a:t>
            </a:r>
          </a:p>
        </p:txBody>
      </p:sp>
      <p:sp>
        <p:nvSpPr>
          <p:cNvPr id="33" name="내용 개체 틀 32"/>
          <p:cNvSpPr>
            <a:spLocks noGrp="1"/>
          </p:cNvSpPr>
          <p:nvPr>
            <p:ph sz="half" idx="2"/>
          </p:nvPr>
        </p:nvSpPr>
        <p:spPr>
          <a:xfrm>
            <a:off x="839787" y="1263417"/>
            <a:ext cx="5157787" cy="3684588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endParaRPr lang="en-US" altLang="ko-KR" sz="1600" b="1" dirty="0">
              <a:solidFill>
                <a:srgbClr val="FFFF00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create view SUPPLY_PRODUCT_SEARCH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as select </a:t>
            </a:r>
            <a:r>
              <a:rPr lang="en-US" altLang="ko-KR" sz="1600" b="1" dirty="0" err="1">
                <a:solidFill>
                  <a:schemeClr val="bg1"/>
                </a:solidFill>
              </a:rPr>
              <a:t>S.QUANTITY,S.Enterprise_name,P.Product_number,p.Pdtype,p</a:t>
            </a:r>
            <a:r>
              <a:rPr lang="en-US" altLang="ko-KR" sz="1600" b="1" dirty="0">
                <a:solidFill>
                  <a:schemeClr val="bg1"/>
                </a:solidFill>
              </a:rPr>
              <a:t>. Price, </a:t>
            </a:r>
            <a:r>
              <a:rPr lang="en-US" altLang="ko-KR" sz="1600" b="1" dirty="0" err="1">
                <a:solidFill>
                  <a:schemeClr val="bg1"/>
                </a:solidFill>
              </a:rPr>
              <a:t>p.PdStandard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from SUPPLY S,PRODUCT P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where </a:t>
            </a:r>
            <a:r>
              <a:rPr lang="en-US" altLang="ko-KR" sz="1600" b="1" dirty="0" err="1">
                <a:solidFill>
                  <a:schemeClr val="bg1"/>
                </a:solidFill>
              </a:rPr>
              <a:t>s.Product_number</a:t>
            </a:r>
            <a:r>
              <a:rPr lang="en-US" altLang="ko-KR" sz="1600" b="1" dirty="0">
                <a:solidFill>
                  <a:schemeClr val="bg1"/>
                </a:solidFill>
              </a:rPr>
              <a:t>=</a:t>
            </a:r>
            <a:r>
              <a:rPr lang="en-US" altLang="ko-KR" sz="1600" b="1" dirty="0" err="1">
                <a:solidFill>
                  <a:schemeClr val="bg1"/>
                </a:solidFill>
              </a:rPr>
              <a:t>P.Product_number</a:t>
            </a:r>
            <a:r>
              <a:rPr lang="en-US" altLang="ko-KR" sz="1600" b="1" dirty="0">
                <a:solidFill>
                  <a:schemeClr val="bg1"/>
                </a:solidFill>
              </a:rPr>
              <a:t>;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* FROM SUPPLY_PRODUCT_SEARCH;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3"/>
          </p:nvPr>
        </p:nvSpPr>
        <p:spPr>
          <a:xfrm>
            <a:off x="6172200" y="449130"/>
            <a:ext cx="5183188" cy="823912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2000" dirty="0">
                <a:solidFill>
                  <a:srgbClr val="FFFF00"/>
                </a:solidFill>
              </a:rPr>
              <a:t>2.</a:t>
            </a:r>
            <a:r>
              <a:rPr lang="ko-KR" altLang="en-US" sz="2000" dirty="0">
                <a:solidFill>
                  <a:srgbClr val="FFFF00"/>
                </a:solidFill>
              </a:rPr>
              <a:t>현재 있는 상품의 가격과 타입 그리고 규격을 질의해라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4"/>
          </p:nvPr>
        </p:nvSpPr>
        <p:spPr>
          <a:xfrm>
            <a:off x="6172200" y="1273042"/>
            <a:ext cx="5183188" cy="3684588"/>
          </a:xfrm>
          <a:ln w="38100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CREATE VIEW PRODUCT_INFORMATION_SMALLSIZE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AS SELECT </a:t>
            </a:r>
            <a:r>
              <a:rPr lang="en-US" altLang="ko-KR" sz="1600" b="1" dirty="0" err="1">
                <a:solidFill>
                  <a:schemeClr val="bg1"/>
                </a:solidFill>
              </a:rPr>
              <a:t>PRO.Pdtype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</a:rPr>
              <a:t>PRO.Price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</a:rPr>
              <a:t>PRO.PdStandard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 FROM PRODUCT PRO, SUPPLY SUP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 WHERE PRO.PRODUCT_NUMBER = SUP.PRODUCT_NUMBER;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</a:t>
            </a:r>
            <a:r>
              <a:rPr lang="en-US" altLang="ko-KR" sz="1600" b="1" dirty="0" err="1">
                <a:solidFill>
                  <a:schemeClr val="bg1"/>
                </a:solidFill>
              </a:rPr>
              <a:t>price,PDTYPE,PDSTANDARD</a:t>
            </a:r>
            <a:r>
              <a:rPr lang="en-US" altLang="ko-KR" sz="1600" b="1" dirty="0">
                <a:solidFill>
                  <a:schemeClr val="bg1"/>
                </a:solidFill>
              </a:rPr>
              <a:t> FROM PRODUCT_INFORMATION_SMALLSIZE where </a:t>
            </a:r>
            <a:r>
              <a:rPr lang="en-US" altLang="ko-KR" sz="1600" b="1" dirty="0" err="1">
                <a:solidFill>
                  <a:schemeClr val="bg1"/>
                </a:solidFill>
              </a:rPr>
              <a:t>pdtype</a:t>
            </a:r>
            <a:r>
              <a:rPr lang="en-US" altLang="ko-KR" sz="1600" b="1" dirty="0">
                <a:solidFill>
                  <a:schemeClr val="bg1"/>
                </a:solidFill>
              </a:rPr>
              <a:t> = '</a:t>
            </a:r>
            <a:r>
              <a:rPr lang="ko-KR" altLang="en-US" sz="1600" b="1" dirty="0">
                <a:solidFill>
                  <a:schemeClr val="bg1"/>
                </a:solidFill>
              </a:rPr>
              <a:t>휴대제품</a:t>
            </a:r>
            <a:r>
              <a:rPr lang="en-US" altLang="ko-KR" sz="1600" b="1" dirty="0">
                <a:solidFill>
                  <a:schemeClr val="bg1"/>
                </a:solidFill>
              </a:rPr>
              <a:t>';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847024" y="1560195"/>
          <a:ext cx="5120640" cy="1874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ENTERPRISE_NAME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PRODUCT_NUMBER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PDTYPE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PRICE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PDSTANDARD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훈</a:t>
                      </a:r>
                      <a:r>
                        <a:rPr lang="en-US" altLang="ko-KR" sz="1100" dirty="0"/>
                        <a:t>S</a:t>
                      </a:r>
                      <a:r>
                        <a:rPr lang="ko-KR" altLang="en-US" sz="1100" dirty="0"/>
                        <a:t>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1111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휴대제품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50000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소형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훈</a:t>
                      </a:r>
                      <a:r>
                        <a:rPr lang="en-US" altLang="ko-KR" sz="1100" dirty="0"/>
                        <a:t>S</a:t>
                      </a:r>
                      <a:r>
                        <a:rPr lang="ko-KR" altLang="en-US" sz="1100" dirty="0"/>
                        <a:t>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2222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엔진제품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중형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훈</a:t>
                      </a:r>
                      <a:r>
                        <a:rPr lang="en-US" altLang="ko-KR" sz="1100" dirty="0"/>
                        <a:t>S</a:t>
                      </a:r>
                      <a:r>
                        <a:rPr lang="ko-KR" altLang="en-US" sz="1100" dirty="0"/>
                        <a:t>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3333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가전제품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30000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6179417" y="1562332"/>
          <a:ext cx="5207268" cy="18346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1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984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PDTYPE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PRICE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PDSTANDARD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휴대제품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50000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2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엔진제품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20000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2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가전제품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30000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677295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7FCA4E3B-2D6D-4503-896A-ECD4ED8EB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38021"/>
            <a:ext cx="12192000" cy="81153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idx="1"/>
          </p:nvPr>
        </p:nvSpPr>
        <p:spPr>
          <a:xfrm>
            <a:off x="839788" y="439503"/>
            <a:ext cx="5157787" cy="823912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2000" dirty="0">
                <a:solidFill>
                  <a:srgbClr val="FFFF00"/>
                </a:solidFill>
              </a:rPr>
              <a:t>3.</a:t>
            </a:r>
            <a:r>
              <a:rPr lang="ko-KR" altLang="en-US" sz="2000" dirty="0">
                <a:solidFill>
                  <a:srgbClr val="FFFF00"/>
                </a:solidFill>
              </a:rPr>
              <a:t>사원의 사원번호와 직급 이름 지점 번호를 질의해라</a:t>
            </a:r>
          </a:p>
        </p:txBody>
      </p:sp>
      <p:sp>
        <p:nvSpPr>
          <p:cNvPr id="33" name="내용 개체 틀 32"/>
          <p:cNvSpPr>
            <a:spLocks noGrp="1"/>
          </p:cNvSpPr>
          <p:nvPr>
            <p:ph sz="half" idx="2"/>
          </p:nvPr>
        </p:nvSpPr>
        <p:spPr>
          <a:xfrm>
            <a:off x="839787" y="1253790"/>
            <a:ext cx="5157787" cy="3684588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endParaRPr lang="en-US" altLang="ko-KR" sz="1600" b="1" dirty="0">
              <a:solidFill>
                <a:srgbClr val="FFFF00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CREATE VIEW BRANCH_OFFICE_NUMBER_EMPLOYEE </a:t>
            </a:r>
            <a:endParaRPr lang="ko-KR" altLang="en-US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AS SELECT EMP.EMPNO, EMP.POSITION, EMP.ENAME, EMP.DEPTNO ,EMP.BRANCH_OFFICE_NUMBER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FROM EMPLOYEE EMP, BRANCH_OFFICE BRA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 WHERE EMP.BRANCH_OFFICE_NUMBER = BRA.BRANCH_OFFICE_NUMBER;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* FROM SUPPLY_PRODUCT_SEARCH;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3"/>
          </p:nvPr>
        </p:nvSpPr>
        <p:spPr>
          <a:xfrm>
            <a:off x="6172200" y="439503"/>
            <a:ext cx="5183188" cy="823912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2000" dirty="0">
                <a:solidFill>
                  <a:srgbClr val="FFFF00"/>
                </a:solidFill>
              </a:rPr>
              <a:t>4. </a:t>
            </a:r>
            <a:r>
              <a:rPr lang="ko-KR" altLang="en-US" sz="2000" dirty="0">
                <a:solidFill>
                  <a:srgbClr val="FFFF00"/>
                </a:solidFill>
              </a:rPr>
              <a:t>사원의 이름과 속한지점 </a:t>
            </a:r>
            <a:r>
              <a:rPr lang="en-US" altLang="ko-KR" sz="2000" dirty="0">
                <a:solidFill>
                  <a:srgbClr val="FFFF00"/>
                </a:solidFill>
              </a:rPr>
              <a:t>,</a:t>
            </a:r>
            <a:r>
              <a:rPr lang="ko-KR" altLang="en-US" sz="2000" dirty="0">
                <a:solidFill>
                  <a:srgbClr val="FFFF00"/>
                </a:solidFill>
              </a:rPr>
              <a:t>지점 매니저를 질의해라 예로 </a:t>
            </a:r>
            <a:r>
              <a:rPr lang="en-US" altLang="ko-KR" sz="2000" dirty="0">
                <a:solidFill>
                  <a:srgbClr val="FFFF00"/>
                </a:solidFill>
              </a:rPr>
              <a:t>1</a:t>
            </a:r>
            <a:r>
              <a:rPr lang="ko-KR" altLang="en-US" sz="2000" dirty="0" err="1">
                <a:solidFill>
                  <a:srgbClr val="FFFF00"/>
                </a:solidFill>
              </a:rPr>
              <a:t>번지점</a:t>
            </a:r>
            <a:r>
              <a:rPr lang="ko-KR" altLang="en-US" sz="2000" dirty="0">
                <a:solidFill>
                  <a:srgbClr val="FFFF00"/>
                </a:solidFill>
              </a:rPr>
              <a:t> 질의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4"/>
          </p:nvPr>
        </p:nvSpPr>
        <p:spPr>
          <a:xfrm>
            <a:off x="6172200" y="1263415"/>
            <a:ext cx="5183188" cy="3684588"/>
          </a:xfrm>
          <a:ln w="38100"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CREATE VIEW BRANCH_OFFICE_MANAGER_NUM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 AS SELECT EMP.ENAME , </a:t>
            </a:r>
            <a:r>
              <a:rPr lang="en-US" altLang="ko-KR" sz="1600" b="1" dirty="0" err="1">
                <a:solidFill>
                  <a:schemeClr val="bg1"/>
                </a:solidFill>
              </a:rPr>
              <a:t>BRA.Branch_office_manager</a:t>
            </a:r>
            <a:r>
              <a:rPr lang="en-US" altLang="ko-KR" sz="1600" b="1" dirty="0">
                <a:solidFill>
                  <a:schemeClr val="bg1"/>
                </a:solidFill>
              </a:rPr>
              <a:t> ,BRA.BRANCH_OFFICE_NUMBER ,BRA.CITY,BRA.BOROUGH,BRA.DONG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FROM BRANCH_OFFICE BRA, EMPLOYEE EMP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WHERE BRA.BRANCH_OFFICE_NUMBER = EMP.BRANCH_OFFICE_NUMBER ;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* FROM BRANCH_OFFICE_MANAGER_NUM;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WHERE BRANCH_OFFICE_MANAGER_NUM.BRANCH_OFFICE_NUMBER=1;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77295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7FCA4E3B-2D6D-4503-896A-ECD4ED8EB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38021"/>
            <a:ext cx="12192000" cy="81153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idx="1"/>
          </p:nvPr>
        </p:nvSpPr>
        <p:spPr>
          <a:xfrm>
            <a:off x="839788" y="439503"/>
            <a:ext cx="5157787" cy="823912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2000" dirty="0">
                <a:solidFill>
                  <a:srgbClr val="FFFF00"/>
                </a:solidFill>
              </a:rPr>
              <a:t>3.</a:t>
            </a:r>
            <a:r>
              <a:rPr lang="ko-KR" altLang="en-US" sz="2000" dirty="0">
                <a:solidFill>
                  <a:srgbClr val="FFFF00"/>
                </a:solidFill>
              </a:rPr>
              <a:t>사원의 사원번호와 직급 이름 지점 번호를 질의해라</a:t>
            </a:r>
          </a:p>
        </p:txBody>
      </p:sp>
      <p:sp>
        <p:nvSpPr>
          <p:cNvPr id="33" name="내용 개체 틀 32"/>
          <p:cNvSpPr>
            <a:spLocks noGrp="1"/>
          </p:cNvSpPr>
          <p:nvPr>
            <p:ph sz="half" idx="2"/>
          </p:nvPr>
        </p:nvSpPr>
        <p:spPr>
          <a:xfrm>
            <a:off x="839787" y="1253790"/>
            <a:ext cx="5157787" cy="3684588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endParaRPr lang="en-US" altLang="ko-KR" sz="1600" b="1" dirty="0">
              <a:solidFill>
                <a:srgbClr val="FFFF00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CREATE VIEW BRANCH_OFFICE_NUMBER_EMPLOYEE </a:t>
            </a:r>
            <a:endParaRPr lang="ko-KR" altLang="en-US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AS SELECT EMP.EMPNO, EMP.POSITION, EMP.ENAME, EMP.DEPTNO ,EMP.BRANCH_OFFICE_NUMBER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FROM EMPLOYEE EMP, BRANCH_OFFICE BRA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 WHERE EMP.BRANCH_OFFICE_NUMBER = BRA.BRANCH_OFFICE_NUMBER;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* FROM SUPPLY_PRODUCT_SEARCH;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3"/>
          </p:nvPr>
        </p:nvSpPr>
        <p:spPr>
          <a:xfrm>
            <a:off x="6172200" y="439503"/>
            <a:ext cx="5183188" cy="823912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2000" dirty="0">
                <a:solidFill>
                  <a:srgbClr val="FFFF00"/>
                </a:solidFill>
              </a:rPr>
              <a:t>4. </a:t>
            </a:r>
            <a:r>
              <a:rPr lang="ko-KR" altLang="en-US" sz="2000" dirty="0">
                <a:solidFill>
                  <a:srgbClr val="FFFF00"/>
                </a:solidFill>
              </a:rPr>
              <a:t>사원의 이름과 속한지점 </a:t>
            </a:r>
            <a:r>
              <a:rPr lang="en-US" altLang="ko-KR" sz="2000" dirty="0">
                <a:solidFill>
                  <a:srgbClr val="FFFF00"/>
                </a:solidFill>
              </a:rPr>
              <a:t>,</a:t>
            </a:r>
            <a:r>
              <a:rPr lang="ko-KR" altLang="en-US" sz="2000" dirty="0">
                <a:solidFill>
                  <a:srgbClr val="FFFF00"/>
                </a:solidFill>
              </a:rPr>
              <a:t>지점 매니저를 질의해라 예로 </a:t>
            </a:r>
            <a:r>
              <a:rPr lang="en-US" altLang="ko-KR" sz="2000" dirty="0">
                <a:solidFill>
                  <a:srgbClr val="FFFF00"/>
                </a:solidFill>
              </a:rPr>
              <a:t>1</a:t>
            </a:r>
            <a:r>
              <a:rPr lang="ko-KR" altLang="en-US" sz="2000" dirty="0" err="1">
                <a:solidFill>
                  <a:srgbClr val="FFFF00"/>
                </a:solidFill>
              </a:rPr>
              <a:t>번지점</a:t>
            </a:r>
            <a:r>
              <a:rPr lang="ko-KR" altLang="en-US" sz="2000" dirty="0">
                <a:solidFill>
                  <a:srgbClr val="FFFF00"/>
                </a:solidFill>
              </a:rPr>
              <a:t> 질의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4"/>
          </p:nvPr>
        </p:nvSpPr>
        <p:spPr>
          <a:xfrm>
            <a:off x="6172200" y="1263415"/>
            <a:ext cx="5183188" cy="4403960"/>
          </a:xfrm>
          <a:ln w="38100">
            <a:solidFill>
              <a:srgbClr val="FF0000"/>
            </a:solidFill>
          </a:ln>
        </p:spPr>
        <p:txBody>
          <a:bodyPr>
            <a:normAutofit fontScale="92500"/>
          </a:bodyPr>
          <a:lstStyle/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CREATE VIEW BRANCH_OFFICE_MANAGER_NUM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 AS SELECT EMP.ENAME , </a:t>
            </a:r>
            <a:r>
              <a:rPr lang="en-US" altLang="ko-KR" sz="1600" b="1" dirty="0" err="1">
                <a:solidFill>
                  <a:schemeClr val="bg1"/>
                </a:solidFill>
              </a:rPr>
              <a:t>BRA.Branch_office_manager</a:t>
            </a:r>
            <a:r>
              <a:rPr lang="en-US" altLang="ko-KR" sz="1600" b="1" dirty="0">
                <a:solidFill>
                  <a:schemeClr val="bg1"/>
                </a:solidFill>
              </a:rPr>
              <a:t> ,BRA.BRANCH_OFFICE_NUMBER ,BRA.CITY,BRA.BOROUGH,BRA.DONG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FROM BRANCH_OFFICE BRA, EMPLOYEE EMP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WHERE BRA.BRANCH_OFFICE_NUMBER = EMP.BRANCH_OFFICE_NUMBER ;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* FROM BRANCH_OFFICE_MANAGER_NUM;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WHERE BRANCH_OFFICE_MANAGER_NUM.BRANCH_OFFICE_NUMBER=1;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838202" y="1412941"/>
          <a:ext cx="5147506" cy="2987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5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3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3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3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279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ENAME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BRANCH_OFFICE_MANAGER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BRANCH_OFFCE_NUMBER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CITY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BOROUGH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DONG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은평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갈현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박영권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은평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갈현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은평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갈현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최종철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은평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갈현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은평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갈현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은평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갈현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7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영통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연석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이종서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영통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연석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이수정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영통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연석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최종국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영통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연석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영통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연석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영통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연석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경기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영통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연석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178917" y="1401712"/>
          <a:ext cx="5179998" cy="2922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3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279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EMPNO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POSITION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ENAME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DEPTNO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BRANCH_OFFICE_NUMBER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4377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3426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과장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박영권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3011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3427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최종철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2106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1365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7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4378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3422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과장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이종서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3012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이수정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3428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최종국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2107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1366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1367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677295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7FCA4E3B-2D6D-4503-896A-ECD4ED8EB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81153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idx="1"/>
          </p:nvPr>
        </p:nvSpPr>
        <p:spPr>
          <a:xfrm>
            <a:off x="839788" y="439504"/>
            <a:ext cx="5157787" cy="823912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1800" dirty="0">
                <a:solidFill>
                  <a:srgbClr val="FFFF00"/>
                </a:solidFill>
              </a:rPr>
              <a:t>5.</a:t>
            </a:r>
            <a:r>
              <a:rPr lang="ko-KR" altLang="en-US" sz="1800" dirty="0">
                <a:solidFill>
                  <a:srgbClr val="FFFF00"/>
                </a:solidFill>
              </a:rPr>
              <a:t>이벤트와 </a:t>
            </a:r>
            <a:r>
              <a:rPr lang="ko-KR" altLang="en-US" sz="1800" dirty="0" err="1">
                <a:solidFill>
                  <a:srgbClr val="FFFF00"/>
                </a:solidFill>
              </a:rPr>
              <a:t>임플로이를</a:t>
            </a:r>
            <a:r>
              <a:rPr lang="ko-KR" altLang="en-US" sz="1800" dirty="0">
                <a:solidFill>
                  <a:srgbClr val="FFFF00"/>
                </a:solidFill>
              </a:rPr>
              <a:t> </a:t>
            </a:r>
            <a:r>
              <a:rPr lang="ko-KR" altLang="en-US" sz="1800" dirty="0" err="1">
                <a:solidFill>
                  <a:srgbClr val="FFFF00"/>
                </a:solidFill>
              </a:rPr>
              <a:t>조인후</a:t>
            </a:r>
            <a:r>
              <a:rPr lang="ko-KR" altLang="en-US" sz="1800" dirty="0">
                <a:solidFill>
                  <a:srgbClr val="FFFF00"/>
                </a:solidFill>
              </a:rPr>
              <a:t> 담당이벤트 넘버</a:t>
            </a:r>
            <a:r>
              <a:rPr lang="en-US" altLang="ko-KR" sz="1800" dirty="0">
                <a:solidFill>
                  <a:srgbClr val="FFFF00"/>
                </a:solidFill>
              </a:rPr>
              <a:t>, </a:t>
            </a:r>
            <a:r>
              <a:rPr lang="ko-KR" altLang="en-US" sz="1800" dirty="0">
                <a:solidFill>
                  <a:srgbClr val="FFFF00"/>
                </a:solidFill>
              </a:rPr>
              <a:t>매니저</a:t>
            </a:r>
            <a:r>
              <a:rPr lang="en-US" altLang="ko-KR" sz="1800" dirty="0">
                <a:solidFill>
                  <a:srgbClr val="FFFF00"/>
                </a:solidFill>
              </a:rPr>
              <a:t>, </a:t>
            </a:r>
            <a:r>
              <a:rPr lang="ko-KR" altLang="en-US" sz="1800" dirty="0">
                <a:solidFill>
                  <a:srgbClr val="FFFF00"/>
                </a:solidFill>
              </a:rPr>
              <a:t>진행상태</a:t>
            </a:r>
            <a:r>
              <a:rPr lang="en-US" altLang="ko-KR" sz="1800" dirty="0">
                <a:solidFill>
                  <a:srgbClr val="FFFF00"/>
                </a:solidFill>
              </a:rPr>
              <a:t>, </a:t>
            </a:r>
            <a:r>
              <a:rPr lang="ko-KR" altLang="en-US" sz="1800" dirty="0">
                <a:solidFill>
                  <a:srgbClr val="FFFF00"/>
                </a:solidFill>
              </a:rPr>
              <a:t>지역에 관하여 질의하여라</a:t>
            </a:r>
          </a:p>
        </p:txBody>
      </p:sp>
      <p:sp>
        <p:nvSpPr>
          <p:cNvPr id="33" name="내용 개체 틀 32"/>
          <p:cNvSpPr>
            <a:spLocks noGrp="1"/>
          </p:cNvSpPr>
          <p:nvPr>
            <p:ph sz="half" idx="2"/>
          </p:nvPr>
        </p:nvSpPr>
        <p:spPr>
          <a:xfrm>
            <a:off x="839787" y="1253791"/>
            <a:ext cx="5157787" cy="3684588"/>
          </a:xfrm>
          <a:ln w="38100"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altLang="ko-KR" sz="1600" b="1" dirty="0">
              <a:solidFill>
                <a:srgbClr val="FFFF00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create view EMP_EVT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as select </a:t>
            </a:r>
            <a:r>
              <a:rPr lang="en-US" altLang="ko-KR" sz="1600" b="1" dirty="0" err="1">
                <a:solidFill>
                  <a:schemeClr val="bg1"/>
                </a:solidFill>
              </a:rPr>
              <a:t>ev.EVNO,ev.Statement,ev.Site,ev.Director,e.position,e.Ename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from employee </a:t>
            </a:r>
            <a:r>
              <a:rPr lang="en-US" altLang="ko-KR" sz="1600" b="1" dirty="0" err="1">
                <a:solidFill>
                  <a:schemeClr val="bg1"/>
                </a:solidFill>
              </a:rPr>
              <a:t>e,event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</a:rPr>
              <a:t>ev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where </a:t>
            </a:r>
            <a:r>
              <a:rPr lang="en-US" altLang="ko-KR" sz="1600" b="1" dirty="0" err="1">
                <a:solidFill>
                  <a:schemeClr val="bg1"/>
                </a:solidFill>
              </a:rPr>
              <a:t>e.EVNO</a:t>
            </a:r>
            <a:r>
              <a:rPr lang="en-US" altLang="ko-KR" sz="1600" b="1" dirty="0">
                <a:solidFill>
                  <a:schemeClr val="bg1"/>
                </a:solidFill>
              </a:rPr>
              <a:t> =</a:t>
            </a:r>
            <a:r>
              <a:rPr lang="en-US" altLang="ko-KR" sz="1600" b="1" dirty="0" err="1">
                <a:solidFill>
                  <a:schemeClr val="bg1"/>
                </a:solidFill>
              </a:rPr>
              <a:t>ev.EVNO</a:t>
            </a:r>
            <a:r>
              <a:rPr lang="en-US" altLang="ko-KR" sz="1600" b="1" dirty="0">
                <a:solidFill>
                  <a:schemeClr val="bg1"/>
                </a:solidFill>
              </a:rPr>
              <a:t>;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* FROM EMP_EVT WHERE EVNO=2001;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* FROM EMP_EVT WHERE statement='</a:t>
            </a:r>
            <a:r>
              <a:rPr lang="ko-KR" altLang="en-US" sz="1600" b="1" dirty="0" err="1">
                <a:solidFill>
                  <a:schemeClr val="bg1"/>
                </a:solidFill>
              </a:rPr>
              <a:t>진행중</a:t>
            </a:r>
            <a:r>
              <a:rPr lang="en-US" altLang="ko-KR" sz="1600" b="1" dirty="0">
                <a:solidFill>
                  <a:schemeClr val="bg1"/>
                </a:solidFill>
              </a:rPr>
              <a:t>';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3"/>
          </p:nvPr>
        </p:nvSpPr>
        <p:spPr>
          <a:xfrm>
            <a:off x="6172200" y="439504"/>
            <a:ext cx="5183188" cy="823912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2000" dirty="0">
                <a:solidFill>
                  <a:srgbClr val="FFFF00"/>
                </a:solidFill>
              </a:rPr>
              <a:t>6.</a:t>
            </a:r>
            <a:r>
              <a:rPr lang="ko-KR" altLang="en-US" sz="2000" dirty="0">
                <a:solidFill>
                  <a:srgbClr val="FFFF00"/>
                </a:solidFill>
              </a:rPr>
              <a:t> 물건을 판 직원 이름과 직원 번호 물건을 산 고객이름과 고객 주민등록번호를 질의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4"/>
          </p:nvPr>
        </p:nvSpPr>
        <p:spPr>
          <a:xfrm>
            <a:off x="6172200" y="1263416"/>
            <a:ext cx="5183188" cy="3684588"/>
          </a:xfrm>
          <a:ln w="38100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CREATE VIEW CONSUMER_SALE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AS SELECT </a:t>
            </a:r>
            <a:r>
              <a:rPr lang="en-US" altLang="ko-KR" sz="1600" b="1" dirty="0" err="1">
                <a:solidFill>
                  <a:schemeClr val="bg1"/>
                </a:solidFill>
              </a:rPr>
              <a:t>CSM.CsmName</a:t>
            </a:r>
            <a:r>
              <a:rPr lang="en-US" altLang="ko-KR" sz="1600" b="1" dirty="0">
                <a:solidFill>
                  <a:schemeClr val="bg1"/>
                </a:solidFill>
              </a:rPr>
              <a:t>, CSM.GRADE, CSM.RESIDENTNO, EMP.ENAME, S.EMPNO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FROM CONSUMER CSM, SALE S, EMPLOYEE EMP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WHERE </a:t>
            </a:r>
            <a:r>
              <a:rPr lang="en-US" altLang="ko-KR" sz="1600" b="1" dirty="0" err="1">
                <a:solidFill>
                  <a:schemeClr val="bg1"/>
                </a:solidFill>
              </a:rPr>
              <a:t>CSM.ResidentNo</a:t>
            </a:r>
            <a:r>
              <a:rPr lang="en-US" altLang="ko-KR" sz="1600" b="1" dirty="0">
                <a:solidFill>
                  <a:schemeClr val="bg1"/>
                </a:solidFill>
              </a:rPr>
              <a:t> = </a:t>
            </a:r>
            <a:r>
              <a:rPr lang="en-US" altLang="ko-KR" sz="1600" b="1" dirty="0" err="1">
                <a:solidFill>
                  <a:schemeClr val="bg1"/>
                </a:solidFill>
              </a:rPr>
              <a:t>S.ResidentNo</a:t>
            </a:r>
            <a:r>
              <a:rPr lang="en-US" altLang="ko-KR" sz="1600" b="1" dirty="0">
                <a:solidFill>
                  <a:schemeClr val="bg1"/>
                </a:solidFill>
              </a:rPr>
              <a:t> AND S.EMPNO = EMP.EMPNO;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* FROM CONSUMER_SALE  WHERE GRADE = 'B';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77295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7FCA4E3B-2D6D-4503-896A-ECD4ED8EB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81153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idx="1"/>
          </p:nvPr>
        </p:nvSpPr>
        <p:spPr>
          <a:xfrm>
            <a:off x="839788" y="439504"/>
            <a:ext cx="5157787" cy="823912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1800" dirty="0">
                <a:solidFill>
                  <a:srgbClr val="FFFF00"/>
                </a:solidFill>
              </a:rPr>
              <a:t>5.</a:t>
            </a:r>
            <a:r>
              <a:rPr lang="ko-KR" altLang="en-US" sz="1800" dirty="0">
                <a:solidFill>
                  <a:srgbClr val="FFFF00"/>
                </a:solidFill>
              </a:rPr>
              <a:t>이벤트와 </a:t>
            </a:r>
            <a:r>
              <a:rPr lang="ko-KR" altLang="en-US" sz="1800" dirty="0" err="1">
                <a:solidFill>
                  <a:srgbClr val="FFFF00"/>
                </a:solidFill>
              </a:rPr>
              <a:t>임플로이를</a:t>
            </a:r>
            <a:r>
              <a:rPr lang="ko-KR" altLang="en-US" sz="1800" dirty="0">
                <a:solidFill>
                  <a:srgbClr val="FFFF00"/>
                </a:solidFill>
              </a:rPr>
              <a:t> </a:t>
            </a:r>
            <a:r>
              <a:rPr lang="ko-KR" altLang="en-US" sz="1800" dirty="0" err="1">
                <a:solidFill>
                  <a:srgbClr val="FFFF00"/>
                </a:solidFill>
              </a:rPr>
              <a:t>조인후</a:t>
            </a:r>
            <a:r>
              <a:rPr lang="ko-KR" altLang="en-US" sz="1800" dirty="0">
                <a:solidFill>
                  <a:srgbClr val="FFFF00"/>
                </a:solidFill>
              </a:rPr>
              <a:t> 담당이벤트 넘버</a:t>
            </a:r>
            <a:r>
              <a:rPr lang="en-US" altLang="ko-KR" sz="1800" dirty="0">
                <a:solidFill>
                  <a:srgbClr val="FFFF00"/>
                </a:solidFill>
              </a:rPr>
              <a:t>, </a:t>
            </a:r>
            <a:r>
              <a:rPr lang="ko-KR" altLang="en-US" sz="1800" dirty="0">
                <a:solidFill>
                  <a:srgbClr val="FFFF00"/>
                </a:solidFill>
              </a:rPr>
              <a:t>매니저</a:t>
            </a:r>
            <a:r>
              <a:rPr lang="en-US" altLang="ko-KR" sz="1800" dirty="0">
                <a:solidFill>
                  <a:srgbClr val="FFFF00"/>
                </a:solidFill>
              </a:rPr>
              <a:t>, </a:t>
            </a:r>
            <a:r>
              <a:rPr lang="ko-KR" altLang="en-US" sz="1800" dirty="0">
                <a:solidFill>
                  <a:srgbClr val="FFFF00"/>
                </a:solidFill>
              </a:rPr>
              <a:t>진행상태</a:t>
            </a:r>
            <a:r>
              <a:rPr lang="en-US" altLang="ko-KR" sz="1800" dirty="0">
                <a:solidFill>
                  <a:srgbClr val="FFFF00"/>
                </a:solidFill>
              </a:rPr>
              <a:t>, </a:t>
            </a:r>
            <a:r>
              <a:rPr lang="ko-KR" altLang="en-US" sz="1800" dirty="0">
                <a:solidFill>
                  <a:srgbClr val="FFFF00"/>
                </a:solidFill>
              </a:rPr>
              <a:t>지역에 관하여 질의하여라</a:t>
            </a:r>
          </a:p>
        </p:txBody>
      </p:sp>
      <p:sp>
        <p:nvSpPr>
          <p:cNvPr id="33" name="내용 개체 틀 32"/>
          <p:cNvSpPr>
            <a:spLocks noGrp="1"/>
          </p:cNvSpPr>
          <p:nvPr>
            <p:ph sz="half" idx="2"/>
          </p:nvPr>
        </p:nvSpPr>
        <p:spPr>
          <a:xfrm>
            <a:off x="839787" y="1253790"/>
            <a:ext cx="5157787" cy="4232609"/>
          </a:xfrm>
          <a:ln w="38100"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altLang="ko-KR" sz="1600" b="1" dirty="0">
              <a:solidFill>
                <a:srgbClr val="FFFF00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create view EMP_EVT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as select </a:t>
            </a:r>
            <a:r>
              <a:rPr lang="en-US" altLang="ko-KR" sz="1600" b="1" dirty="0" err="1">
                <a:solidFill>
                  <a:schemeClr val="bg1"/>
                </a:solidFill>
              </a:rPr>
              <a:t>ev.EVNO,ev.Statement,ev.Site,ev.Director,e.position,e.Ename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from employee </a:t>
            </a:r>
            <a:r>
              <a:rPr lang="en-US" altLang="ko-KR" sz="1600" b="1" dirty="0" err="1">
                <a:solidFill>
                  <a:schemeClr val="bg1"/>
                </a:solidFill>
              </a:rPr>
              <a:t>e,event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</a:rPr>
              <a:t>ev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where </a:t>
            </a:r>
            <a:r>
              <a:rPr lang="en-US" altLang="ko-KR" sz="1600" b="1" dirty="0" err="1">
                <a:solidFill>
                  <a:schemeClr val="bg1"/>
                </a:solidFill>
              </a:rPr>
              <a:t>e.EVNO</a:t>
            </a:r>
            <a:r>
              <a:rPr lang="en-US" altLang="ko-KR" sz="1600" b="1" dirty="0">
                <a:solidFill>
                  <a:schemeClr val="bg1"/>
                </a:solidFill>
              </a:rPr>
              <a:t> =</a:t>
            </a:r>
            <a:r>
              <a:rPr lang="en-US" altLang="ko-KR" sz="1600" b="1" dirty="0" err="1">
                <a:solidFill>
                  <a:schemeClr val="bg1"/>
                </a:solidFill>
              </a:rPr>
              <a:t>ev.EVNO</a:t>
            </a:r>
            <a:r>
              <a:rPr lang="en-US" altLang="ko-KR" sz="1600" b="1" dirty="0">
                <a:solidFill>
                  <a:schemeClr val="bg1"/>
                </a:solidFill>
              </a:rPr>
              <a:t>;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* FROM EMP_EVT WHERE EVNO=2001;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* FROM EMP_EVT WHERE statement='</a:t>
            </a:r>
            <a:r>
              <a:rPr lang="ko-KR" altLang="en-US" sz="1600" b="1" dirty="0" err="1">
                <a:solidFill>
                  <a:schemeClr val="bg1"/>
                </a:solidFill>
              </a:rPr>
              <a:t>진행중</a:t>
            </a:r>
            <a:r>
              <a:rPr lang="en-US" altLang="ko-KR" sz="1600" b="1" dirty="0">
                <a:solidFill>
                  <a:schemeClr val="bg1"/>
                </a:solidFill>
              </a:rPr>
              <a:t>';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3"/>
          </p:nvPr>
        </p:nvSpPr>
        <p:spPr>
          <a:xfrm>
            <a:off x="6172200" y="439504"/>
            <a:ext cx="5183188" cy="823912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ko-KR" sz="2000" dirty="0">
                <a:solidFill>
                  <a:srgbClr val="FFFF00"/>
                </a:solidFill>
              </a:rPr>
              <a:t>6.</a:t>
            </a:r>
            <a:r>
              <a:rPr lang="ko-KR" altLang="en-US" sz="2000" dirty="0">
                <a:solidFill>
                  <a:srgbClr val="FFFF00"/>
                </a:solidFill>
              </a:rPr>
              <a:t> 물건을 판 직원 이름과 직원 번호 물건을 산 고객이름과 고객 주민등록번호를 질의</a:t>
            </a:r>
          </a:p>
        </p:txBody>
      </p:sp>
      <p:sp>
        <p:nvSpPr>
          <p:cNvPr id="35" name="내용 개체 틀 34"/>
          <p:cNvSpPr>
            <a:spLocks noGrp="1"/>
          </p:cNvSpPr>
          <p:nvPr>
            <p:ph sz="quarter" idx="4"/>
          </p:nvPr>
        </p:nvSpPr>
        <p:spPr>
          <a:xfrm>
            <a:off x="6172200" y="1263416"/>
            <a:ext cx="5183188" cy="4423010"/>
          </a:xfrm>
          <a:ln w="381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CREATE VIEW CONSUMER_SALE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AS SELECT </a:t>
            </a:r>
            <a:r>
              <a:rPr lang="en-US" altLang="ko-KR" sz="1600" b="1" dirty="0" err="1">
                <a:solidFill>
                  <a:schemeClr val="bg1"/>
                </a:solidFill>
              </a:rPr>
              <a:t>CSM.CsmName</a:t>
            </a:r>
            <a:r>
              <a:rPr lang="en-US" altLang="ko-KR" sz="1600" b="1" dirty="0">
                <a:solidFill>
                  <a:schemeClr val="bg1"/>
                </a:solidFill>
              </a:rPr>
              <a:t>, CSM.GRADE, CSM.RESIDENTNO, EMP.ENAME, S.EMPNO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FROM CONSUMER CSM, SALE S, EMPLOYEE EMP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WHERE </a:t>
            </a:r>
            <a:r>
              <a:rPr lang="en-US" altLang="ko-KR" sz="1600" b="1" dirty="0" err="1">
                <a:solidFill>
                  <a:schemeClr val="bg1"/>
                </a:solidFill>
              </a:rPr>
              <a:t>CSM.ResidentNo</a:t>
            </a:r>
            <a:r>
              <a:rPr lang="en-US" altLang="ko-KR" sz="1600" b="1" dirty="0">
                <a:solidFill>
                  <a:schemeClr val="bg1"/>
                </a:solidFill>
              </a:rPr>
              <a:t> = </a:t>
            </a:r>
            <a:r>
              <a:rPr lang="en-US" altLang="ko-KR" sz="1600" b="1" dirty="0" err="1">
                <a:solidFill>
                  <a:schemeClr val="bg1"/>
                </a:solidFill>
              </a:rPr>
              <a:t>S.ResidentNo</a:t>
            </a:r>
            <a:r>
              <a:rPr lang="en-US" altLang="ko-KR" sz="1600" b="1" dirty="0">
                <a:solidFill>
                  <a:schemeClr val="bg1"/>
                </a:solidFill>
              </a:rPr>
              <a:t> AND S.EMPNO = EMP.EMPNO;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buNone/>
            </a:pP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SELECT * FROM CONSUMER_SALE  WHERE GRADE = 'B';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166583" y="1409633"/>
          <a:ext cx="5220102" cy="28738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0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0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0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0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472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CSMNAME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GRADE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RESIDENTNO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ENAME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EMPNO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9611151028112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박영권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3426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오세춘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9712242293812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최종철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3427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이상호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9202410294815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2106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최종필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8702849091823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1365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최진구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6708192849212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이종서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3422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나보균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9912828472712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최종국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3428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7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공기석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7770301`818482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2107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대리석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9011829592823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1366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2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김수현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B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8512349293192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1367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838200" y="5449837"/>
          <a:ext cx="5180000" cy="17341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279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EVNO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STATEMENT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SITE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DIRECTOR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POSITION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ENMAE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300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광주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3002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부산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댇리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2000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인천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이종서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과장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이종서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1000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이수정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이수정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7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3001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부산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797292" y="1411237"/>
          <a:ext cx="5180000" cy="29228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279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EVNO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STATEMENT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SITE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DIRECTOR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POSITION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ENMAE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2002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대기중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이성래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2001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대기중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통영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박영권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과장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박영권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3000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광주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이수민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이수민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2001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대기중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통영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박영권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최종철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3002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부산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7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3001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대기중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해남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2000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인천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이종서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과장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9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1000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이수정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이수정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3001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대기중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해남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허훈식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최종국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1001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김창ㅎ운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3002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진행중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부산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김창섭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13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2002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대기중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대구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김상대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677295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7FCA4E3B-2D6D-4503-896A-ECD4ED8EB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38021"/>
            <a:ext cx="12192000" cy="81153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텍스트 개체 틀 31"/>
          <p:cNvSpPr>
            <a:spLocks noGrp="1"/>
          </p:cNvSpPr>
          <p:nvPr>
            <p:ph type="body" idx="1"/>
          </p:nvPr>
        </p:nvSpPr>
        <p:spPr>
          <a:xfrm>
            <a:off x="685783" y="1681162"/>
            <a:ext cx="5157787" cy="823912"/>
          </a:xfrm>
          <a:ln w="38100"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algn="ctr"/>
            <a:r>
              <a:rPr lang="en-US" altLang="ko-KR" sz="2000" dirty="0">
                <a:solidFill>
                  <a:srgbClr val="FFFF00"/>
                </a:solidFill>
              </a:rPr>
              <a:t>7. </a:t>
            </a:r>
            <a:r>
              <a:rPr lang="ko-KR" altLang="en-US" sz="2000" dirty="0">
                <a:solidFill>
                  <a:srgbClr val="FFFF00"/>
                </a:solidFill>
              </a:rPr>
              <a:t>상담을 한 직원의 이름과 직원번호 상담을 받은 고객 이름과 고객 주민번호</a:t>
            </a:r>
            <a:r>
              <a:rPr lang="en-US" altLang="ko-KR" sz="2000" dirty="0">
                <a:solidFill>
                  <a:srgbClr val="FFFF00"/>
                </a:solidFill>
              </a:rPr>
              <a:t>(</a:t>
            </a:r>
            <a:r>
              <a:rPr lang="ko-KR" altLang="en-US" sz="2000" dirty="0">
                <a:solidFill>
                  <a:srgbClr val="FFFF00"/>
                </a:solidFill>
              </a:rPr>
              <a:t>고객</a:t>
            </a:r>
            <a:r>
              <a:rPr lang="en-US" altLang="ko-KR" sz="2000" dirty="0">
                <a:solidFill>
                  <a:srgbClr val="FFFF00"/>
                </a:solidFill>
              </a:rPr>
              <a:t>)</a:t>
            </a:r>
            <a:r>
              <a:rPr lang="ko-KR" altLang="en-US" sz="2000" dirty="0">
                <a:solidFill>
                  <a:srgbClr val="FFFF00"/>
                </a:solidFill>
              </a:rPr>
              <a:t> 그리고 상담내용과 상담 해결책을 질의</a:t>
            </a:r>
          </a:p>
        </p:txBody>
      </p:sp>
      <p:sp>
        <p:nvSpPr>
          <p:cNvPr id="33" name="내용 개체 틀 32"/>
          <p:cNvSpPr>
            <a:spLocks noGrp="1"/>
          </p:cNvSpPr>
          <p:nvPr>
            <p:ph sz="half" idx="2"/>
          </p:nvPr>
        </p:nvSpPr>
        <p:spPr>
          <a:xfrm>
            <a:off x="685782" y="2495448"/>
            <a:ext cx="5967266" cy="4362551"/>
          </a:xfrm>
          <a:ln w="38100">
            <a:solidFill>
              <a:srgbClr val="FF0000"/>
            </a:solidFill>
          </a:ln>
        </p:spPr>
        <p:txBody>
          <a:bodyPr>
            <a:normAutofit fontScale="77500" lnSpcReduction="20000"/>
          </a:bodyPr>
          <a:lstStyle/>
          <a:p>
            <a:pPr>
              <a:buNone/>
            </a:pPr>
            <a:endParaRPr lang="en-US" altLang="ko-KR" sz="1600" b="1" dirty="0">
              <a:solidFill>
                <a:srgbClr val="FFFF00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CREATE VIEW CONSUMER_CONSULT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AS SELECT </a:t>
            </a:r>
            <a:r>
              <a:rPr lang="en-US" altLang="ko-KR" sz="1600" b="1" dirty="0" err="1">
                <a:solidFill>
                  <a:schemeClr val="bg1"/>
                </a:solidFill>
              </a:rPr>
              <a:t>CSM.CsmName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</a:rPr>
              <a:t>C.Content_History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</a:rPr>
              <a:t>C.Solution</a:t>
            </a:r>
            <a:r>
              <a:rPr lang="en-US" altLang="ko-KR" sz="1600" b="1" dirty="0">
                <a:solidFill>
                  <a:schemeClr val="bg1"/>
                </a:solidFill>
              </a:rPr>
              <a:t>, CSM.RESIDENTNO, EMP.ENAME, C.EMPNO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FROM CONSUMER CSM, CONSULT C, EMPLOYEE EMP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WHERE </a:t>
            </a:r>
            <a:r>
              <a:rPr lang="en-US" altLang="ko-KR" sz="1600" b="1" dirty="0" err="1">
                <a:solidFill>
                  <a:schemeClr val="bg1"/>
                </a:solidFill>
              </a:rPr>
              <a:t>CSM.ResidentNo</a:t>
            </a:r>
            <a:r>
              <a:rPr lang="en-US" altLang="ko-KR" sz="1600" b="1" dirty="0">
                <a:solidFill>
                  <a:schemeClr val="bg1"/>
                </a:solidFill>
              </a:rPr>
              <a:t> = </a:t>
            </a:r>
            <a:r>
              <a:rPr lang="en-US" altLang="ko-KR" sz="1600" b="1" dirty="0" err="1">
                <a:solidFill>
                  <a:schemeClr val="bg1"/>
                </a:solidFill>
              </a:rPr>
              <a:t>C.ResidentNo</a:t>
            </a:r>
            <a:r>
              <a:rPr lang="en-US" altLang="ko-KR" sz="1600" b="1" dirty="0">
                <a:solidFill>
                  <a:schemeClr val="bg1"/>
                </a:solidFill>
              </a:rPr>
              <a:t> AND C.EMPNO = EMP.EMPNO;</a:t>
            </a: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buNone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SELECT *FROM CONSUMER_CONSULT;</a:t>
            </a: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SELECT </a:t>
            </a:r>
            <a:r>
              <a:rPr lang="en-US" altLang="ko-KR" sz="1400" b="1" dirty="0" err="1">
                <a:solidFill>
                  <a:schemeClr val="bg1"/>
                </a:solidFill>
              </a:rPr>
              <a:t>CsmName</a:t>
            </a:r>
            <a:r>
              <a:rPr lang="en-US" altLang="ko-KR" sz="1400" b="1" dirty="0">
                <a:solidFill>
                  <a:schemeClr val="bg1"/>
                </a:solidFill>
              </a:rPr>
              <a:t> ,</a:t>
            </a:r>
            <a:r>
              <a:rPr lang="en-US" altLang="ko-KR" sz="1400" b="1" dirty="0" err="1">
                <a:solidFill>
                  <a:schemeClr val="bg1"/>
                </a:solidFill>
              </a:rPr>
              <a:t>Content_History</a:t>
            </a:r>
            <a:r>
              <a:rPr lang="en-US" altLang="ko-KR" sz="1400" b="1" dirty="0">
                <a:solidFill>
                  <a:schemeClr val="bg1"/>
                </a:solidFill>
              </a:rPr>
              <a:t>, Solution FROM 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CONSUMER_CONSULT 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WHERE Solution = '</a:t>
            </a:r>
            <a:r>
              <a:rPr lang="ko-KR" altLang="en-US" sz="1400" b="1" dirty="0">
                <a:solidFill>
                  <a:schemeClr val="bg1"/>
                </a:solidFill>
              </a:rPr>
              <a:t>환불</a:t>
            </a:r>
            <a:r>
              <a:rPr lang="en-US" altLang="ko-KR" sz="1400" b="1" dirty="0">
                <a:solidFill>
                  <a:schemeClr val="bg1"/>
                </a:solidFill>
              </a:rPr>
              <a:t>';</a:t>
            </a: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SELECT </a:t>
            </a:r>
            <a:r>
              <a:rPr lang="en-US" altLang="ko-KR" sz="1400" b="1" dirty="0" err="1">
                <a:solidFill>
                  <a:schemeClr val="bg1"/>
                </a:solidFill>
              </a:rPr>
              <a:t>CsmName</a:t>
            </a:r>
            <a:r>
              <a:rPr lang="en-US" altLang="ko-KR" sz="1400" b="1" dirty="0">
                <a:solidFill>
                  <a:schemeClr val="bg1"/>
                </a:solidFill>
              </a:rPr>
              <a:t> ,</a:t>
            </a:r>
            <a:r>
              <a:rPr lang="en-US" altLang="ko-KR" sz="1400" b="1" dirty="0" err="1">
                <a:solidFill>
                  <a:schemeClr val="bg1"/>
                </a:solidFill>
              </a:rPr>
              <a:t>Content_History</a:t>
            </a:r>
            <a:r>
              <a:rPr lang="en-US" altLang="ko-KR" sz="1400" b="1" dirty="0">
                <a:solidFill>
                  <a:schemeClr val="bg1"/>
                </a:solidFill>
              </a:rPr>
              <a:t>, Solution FROM 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CONSUMER_CONSULT </a:t>
            </a:r>
          </a:p>
          <a:p>
            <a:r>
              <a:rPr lang="en-US" altLang="ko-KR" sz="1400" b="1" dirty="0">
                <a:solidFill>
                  <a:schemeClr val="bg1"/>
                </a:solidFill>
              </a:rPr>
              <a:t>WHERE </a:t>
            </a:r>
            <a:r>
              <a:rPr lang="en-US" altLang="ko-KR" sz="1400" b="1" dirty="0" err="1">
                <a:solidFill>
                  <a:schemeClr val="bg1"/>
                </a:solidFill>
              </a:rPr>
              <a:t>CsmName</a:t>
            </a:r>
            <a:r>
              <a:rPr lang="en-US" altLang="ko-KR" sz="1400" b="1" dirty="0">
                <a:solidFill>
                  <a:schemeClr val="bg1"/>
                </a:solidFill>
              </a:rPr>
              <a:t> = '</a:t>
            </a:r>
            <a:r>
              <a:rPr lang="ko-KR" altLang="en-US" sz="1400" b="1" dirty="0">
                <a:solidFill>
                  <a:schemeClr val="bg1"/>
                </a:solidFill>
              </a:rPr>
              <a:t>황인성</a:t>
            </a:r>
            <a:r>
              <a:rPr lang="en-US" altLang="ko-KR" sz="1400" b="1" dirty="0">
                <a:solidFill>
                  <a:schemeClr val="bg1"/>
                </a:solidFill>
              </a:rPr>
              <a:t>';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062955" y="1747649"/>
          <a:ext cx="4777780" cy="16734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2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2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2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2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2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2040">
                <a:tc>
                  <a:txBody>
                    <a:bodyPr/>
                    <a:lstStyle/>
                    <a:p>
                      <a:pPr latinLnBrk="1"/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CSMNAME</a:t>
                      </a:r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CONTENT_HISTORY</a:t>
                      </a:r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SOLUTION</a:t>
                      </a:r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RESIDENTNO</a:t>
                      </a:r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ENAME</a:t>
                      </a:r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EMPNO</a:t>
                      </a:r>
                      <a:endParaRPr lang="ko-KR" altLang="en-US" sz="12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1</a:t>
                      </a:r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정재호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교체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9102071112345</a:t>
                      </a:r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이성래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4377</a:t>
                      </a:r>
                      <a:endParaRPr lang="ko-KR" altLang="en-US" sz="12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2</a:t>
                      </a:r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황인성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환불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6102052115375</a:t>
                      </a:r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박영권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3426</a:t>
                      </a:r>
                      <a:endParaRPr lang="ko-KR" altLang="en-US" sz="12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3</a:t>
                      </a:r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김수현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8512349293192</a:t>
                      </a:r>
                      <a:endParaRPr lang="ko-KR" altLang="en-US" sz="1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-25000" dirty="0"/>
                        <a:t>박영권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3426</a:t>
                      </a:r>
                      <a:endParaRPr lang="ko-KR" altLang="en-US" sz="12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039851" y="3966050"/>
          <a:ext cx="4742576" cy="6629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5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8786">
                <a:tc>
                  <a:txBody>
                    <a:bodyPr/>
                    <a:lstStyle/>
                    <a:p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CSMNAME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CONTENT_HISTORY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SOLUTION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40"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황인성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고장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환불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67729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FBD73F"/>
          </a:solidFill>
          <a:ln>
            <a:solidFill>
              <a:srgbClr val="FBD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FBD73F"/>
          </a:solidFill>
          <a:ln>
            <a:solidFill>
              <a:srgbClr val="FBD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AE3078-A003-4100-9DDC-CC298BD91884}"/>
              </a:ext>
            </a:extLst>
          </p:cNvPr>
          <p:cNvSpPr/>
          <p:nvPr/>
        </p:nvSpPr>
        <p:spPr>
          <a:xfrm>
            <a:off x="4662778" y="3644902"/>
            <a:ext cx="3098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 &amp; Analysis</a:t>
            </a:r>
            <a:endParaRPr lang="ko-KR" altLang="en-US" sz="28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AC2632F-FAFF-464E-B489-FE8449C5EBB6}"/>
              </a:ext>
            </a:extLst>
          </p:cNvPr>
          <p:cNvSpPr/>
          <p:nvPr/>
        </p:nvSpPr>
        <p:spPr>
          <a:xfrm>
            <a:off x="943429" y="3496208"/>
            <a:ext cx="1685392" cy="1685392"/>
          </a:xfrm>
          <a:prstGeom prst="diamond">
            <a:avLst/>
          </a:prstGeom>
          <a:solidFill>
            <a:srgbClr val="BD9F79"/>
          </a:solidFill>
          <a:ln>
            <a:solidFill>
              <a:srgbClr val="BD9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AE3078-A003-4100-9DDC-CC298BD91884}"/>
              </a:ext>
            </a:extLst>
          </p:cNvPr>
          <p:cNvSpPr/>
          <p:nvPr/>
        </p:nvSpPr>
        <p:spPr>
          <a:xfrm>
            <a:off x="5052284" y="3167390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개념적 설계</a:t>
            </a:r>
          </a:p>
        </p:txBody>
      </p:sp>
      <p:grpSp>
        <p:nvGrpSpPr>
          <p:cNvPr id="23" name="그룹 15">
            <a:extLst>
              <a:ext uri="{FF2B5EF4-FFF2-40B4-BE49-F238E27FC236}">
                <a16:creationId xmlns:a16="http://schemas.microsoft.com/office/drawing/2014/main" id="{7D1883A9-4624-433B-ADB2-D00C56B79EAE}"/>
              </a:ext>
            </a:extLst>
          </p:cNvPr>
          <p:cNvGrpSpPr/>
          <p:nvPr/>
        </p:nvGrpSpPr>
        <p:grpSpPr>
          <a:xfrm>
            <a:off x="1519886" y="4031873"/>
            <a:ext cx="602818" cy="614061"/>
            <a:chOff x="1072314" y="-3731086"/>
            <a:chExt cx="815735" cy="830949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53A963C-7663-4D0D-A217-A9358CC1F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0FC4CBB7-6E01-4022-AB01-8975A52FA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2C68BF2-80E4-470E-8EF2-94DD71DCB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78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7FCA4E3B-2D6D-4503-896A-ECD4ED8EB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lum brigh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38021"/>
            <a:ext cx="12192000" cy="81153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0" y="2590800"/>
            <a:ext cx="4267200" cy="4267200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3B2188-6707-4161-9498-2C75BE59CADE}"/>
              </a:ext>
            </a:extLst>
          </p:cNvPr>
          <p:cNvSpPr/>
          <p:nvPr/>
        </p:nvSpPr>
        <p:spPr>
          <a:xfrm>
            <a:off x="1171956" y="5483755"/>
            <a:ext cx="1217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95475" y="2076448"/>
            <a:ext cx="93916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</a:rPr>
              <a:t>  create index </a:t>
            </a:r>
            <a:r>
              <a:rPr lang="en-US" altLang="ko-KR" sz="2400" b="1" dirty="0" err="1">
                <a:solidFill>
                  <a:schemeClr val="bg1"/>
                </a:solidFill>
              </a:rPr>
              <a:t>evtIdx</a:t>
            </a:r>
            <a:r>
              <a:rPr lang="en-US" altLang="ko-KR" sz="2400" b="1" dirty="0">
                <a:solidFill>
                  <a:schemeClr val="bg1"/>
                </a:solidFill>
              </a:rPr>
              <a:t> on event (statement);</a:t>
            </a:r>
          </a:p>
          <a:p>
            <a:pPr>
              <a:buFont typeface="Arial" pitchFamily="34" charset="0"/>
              <a:buChar char="•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</a:rPr>
              <a:t>  create index CONSUMER_GRADE on CONSUMER (GRADE);</a:t>
            </a:r>
          </a:p>
          <a:p>
            <a:pPr>
              <a:buFont typeface="Arial" pitchFamily="34" charset="0"/>
              <a:buChar char="•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</a:rPr>
              <a:t>  create index CONSULT_SOL on CONSULT (SOLUTION);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77295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 descr="사람, 노트북, 실내, 소파이(가) 표시된 사진&#10;&#10;매우 높은 신뢰도로 생성된 설명">
            <a:extLst>
              <a:ext uri="{FF2B5EF4-FFF2-40B4-BE49-F238E27FC236}">
                <a16:creationId xmlns:a16="http://schemas.microsoft.com/office/drawing/2014/main" id="{0DACAB30-83CD-47F9-9349-FD61491F2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5"/>
          <a:stretch/>
        </p:blipFill>
        <p:spPr>
          <a:xfrm>
            <a:off x="981924" y="1984841"/>
            <a:ext cx="2300514" cy="34014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6A10B1-8D19-4604-9EE7-A91315F0F82D}"/>
              </a:ext>
            </a:extLst>
          </p:cNvPr>
          <p:cNvSpPr/>
          <p:nvPr/>
        </p:nvSpPr>
        <p:spPr>
          <a:xfrm>
            <a:off x="989013" y="3419789"/>
            <a:ext cx="2290250" cy="518984"/>
          </a:xfrm>
          <a:prstGeom prst="rect">
            <a:avLst/>
          </a:prstGeom>
          <a:solidFill>
            <a:srgbClr val="BC9F78"/>
          </a:solidFill>
          <a:ln>
            <a:solidFill>
              <a:srgbClr val="BD9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 descr="사람, 실내, 노트북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B4733592-B556-4F34-86DE-06D7453F23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7"/>
          <a:stretch/>
        </p:blipFill>
        <p:spPr>
          <a:xfrm>
            <a:off x="3626888" y="1984840"/>
            <a:ext cx="2300515" cy="338515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F7273F-0979-493A-BE3A-FCBCA8EE7D52}"/>
              </a:ext>
            </a:extLst>
          </p:cNvPr>
          <p:cNvSpPr/>
          <p:nvPr/>
        </p:nvSpPr>
        <p:spPr>
          <a:xfrm>
            <a:off x="3626889" y="3419789"/>
            <a:ext cx="2300514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33FA2B-6BB4-4A2D-9F60-115E86AE8A31}"/>
              </a:ext>
            </a:extLst>
          </p:cNvPr>
          <p:cNvSpPr/>
          <p:nvPr/>
        </p:nvSpPr>
        <p:spPr>
          <a:xfrm>
            <a:off x="1599881" y="3512331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D884C0F-7A52-46EB-9B58-86389C422E37}"/>
              </a:ext>
            </a:extLst>
          </p:cNvPr>
          <p:cNvGrpSpPr/>
          <p:nvPr/>
        </p:nvGrpSpPr>
        <p:grpSpPr>
          <a:xfrm>
            <a:off x="1284117" y="3544640"/>
            <a:ext cx="300638" cy="306245"/>
            <a:chOff x="1072314" y="-3731086"/>
            <a:chExt cx="815735" cy="830949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55C9CCDE-F54B-4F58-9358-5346B040A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A403AF-EFAE-4F34-B6E4-2DA3CE13E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10F09C6E-80AE-4202-AD9A-DE0FBE0C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2333915" y="35664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자료검색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EDE80E-9F85-4401-AE80-95D09DC2769D}"/>
              </a:ext>
            </a:extLst>
          </p:cNvPr>
          <p:cNvSpPr/>
          <p:nvPr/>
        </p:nvSpPr>
        <p:spPr>
          <a:xfrm>
            <a:off x="4357262" y="3512331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Story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F4D0A7E6-7FD2-43A1-815D-A2F5E3D0C6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65708" y="3527460"/>
            <a:ext cx="373044" cy="340605"/>
            <a:chOff x="1465" y="333"/>
            <a:chExt cx="667" cy="609"/>
          </a:xfrm>
          <a:solidFill>
            <a:schemeClr val="bg1"/>
          </a:solidFill>
        </p:grpSpPr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5809A1D7-8FA0-4195-93A6-8E89BD03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35F3633-6185-4A3A-9ACB-6B9AEA57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28B46DD-9453-496A-82ED-917E44AD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Rectangle 16">
              <a:extLst>
                <a:ext uri="{FF2B5EF4-FFF2-40B4-BE49-F238E27FC236}">
                  <a16:creationId xmlns:a16="http://schemas.microsoft.com/office/drawing/2014/main" id="{00580EC2-5A73-441D-809C-5F650976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Rectangle 17">
              <a:extLst>
                <a:ext uri="{FF2B5EF4-FFF2-40B4-BE49-F238E27FC236}">
                  <a16:creationId xmlns:a16="http://schemas.microsoft.com/office/drawing/2014/main" id="{EE2BA32C-190D-4C79-A9E0-37DFA587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6D778C2A-D5CF-41A3-95C9-C248250ED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C973EF67-4F30-491F-834F-88E143EB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347EE5D-7F04-437A-865A-619C90BFC861}"/>
              </a:ext>
            </a:extLst>
          </p:cNvPr>
          <p:cNvSpPr txBox="1"/>
          <p:nvPr/>
        </p:nvSpPr>
        <p:spPr>
          <a:xfrm>
            <a:off x="4912233" y="3566411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스토리보드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81924" y="1476375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6A10B1-8D19-4604-9EE7-A91315F0F82D}"/>
              </a:ext>
            </a:extLst>
          </p:cNvPr>
          <p:cNvSpPr/>
          <p:nvPr/>
        </p:nvSpPr>
        <p:spPr>
          <a:xfrm>
            <a:off x="989013" y="3419789"/>
            <a:ext cx="2290250" cy="518984"/>
          </a:xfrm>
          <a:prstGeom prst="rect">
            <a:avLst/>
          </a:prstGeom>
          <a:solidFill>
            <a:srgbClr val="BC9F78"/>
          </a:solidFill>
          <a:ln>
            <a:solidFill>
              <a:srgbClr val="BD9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F7273F-0979-493A-BE3A-FCBCA8EE7D52}"/>
              </a:ext>
            </a:extLst>
          </p:cNvPr>
          <p:cNvSpPr/>
          <p:nvPr/>
        </p:nvSpPr>
        <p:spPr>
          <a:xfrm>
            <a:off x="3626889" y="3419789"/>
            <a:ext cx="2300514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33FA2B-6BB4-4A2D-9F60-115E86AE8A31}"/>
              </a:ext>
            </a:extLst>
          </p:cNvPr>
          <p:cNvSpPr/>
          <p:nvPr/>
        </p:nvSpPr>
        <p:spPr>
          <a:xfrm>
            <a:off x="1599881" y="3512331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884C0F-7A52-46EB-9B58-86389C422E37}"/>
              </a:ext>
            </a:extLst>
          </p:cNvPr>
          <p:cNvGrpSpPr/>
          <p:nvPr/>
        </p:nvGrpSpPr>
        <p:grpSpPr>
          <a:xfrm>
            <a:off x="1284117" y="3544640"/>
            <a:ext cx="300638" cy="306245"/>
            <a:chOff x="1072314" y="-3731086"/>
            <a:chExt cx="815735" cy="830949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55C9CCDE-F54B-4F58-9358-5346B040A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52A403AF-EFAE-4F34-B6E4-2DA3CE13E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10F09C6E-80AE-4202-AD9A-DE0FBE0C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2333915" y="35664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자료검색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4EDE80E-9F85-4401-AE80-95D09DC2769D}"/>
              </a:ext>
            </a:extLst>
          </p:cNvPr>
          <p:cNvSpPr/>
          <p:nvPr/>
        </p:nvSpPr>
        <p:spPr>
          <a:xfrm>
            <a:off x="4357262" y="3512331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Story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3" name="Group 11">
            <a:extLst>
              <a:ext uri="{FF2B5EF4-FFF2-40B4-BE49-F238E27FC236}">
                <a16:creationId xmlns:a16="http://schemas.microsoft.com/office/drawing/2014/main" id="{F4D0A7E6-7FD2-43A1-815D-A2F5E3D0C6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65708" y="3527460"/>
            <a:ext cx="373044" cy="340605"/>
            <a:chOff x="1465" y="333"/>
            <a:chExt cx="667" cy="609"/>
          </a:xfrm>
          <a:solidFill>
            <a:schemeClr val="bg1"/>
          </a:solidFill>
        </p:grpSpPr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5809A1D7-8FA0-4195-93A6-8E89BD03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5F3633-6185-4A3A-9ACB-6B9AEA57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028B46DD-9453-496A-82ED-917E44AD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00580EC2-5A73-441D-809C-5F650976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Rectangle 17">
              <a:extLst>
                <a:ext uri="{FF2B5EF4-FFF2-40B4-BE49-F238E27FC236}">
                  <a16:creationId xmlns:a16="http://schemas.microsoft.com/office/drawing/2014/main" id="{EE2BA32C-190D-4C79-A9E0-37DFA587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6D778C2A-D5CF-41A3-95C9-C248250ED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C973EF67-4F30-491F-834F-88E143EB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347EE5D-7F04-437A-865A-619C90BFC861}"/>
              </a:ext>
            </a:extLst>
          </p:cNvPr>
          <p:cNvSpPr txBox="1"/>
          <p:nvPr/>
        </p:nvSpPr>
        <p:spPr>
          <a:xfrm>
            <a:off x="4912233" y="3566411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스토리보드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66A10B1-8D19-4604-9EE7-A91315F0F82D}"/>
              </a:ext>
            </a:extLst>
          </p:cNvPr>
          <p:cNvSpPr/>
          <p:nvPr/>
        </p:nvSpPr>
        <p:spPr>
          <a:xfrm>
            <a:off x="976487" y="3419789"/>
            <a:ext cx="2290250" cy="518984"/>
          </a:xfrm>
          <a:prstGeom prst="rect">
            <a:avLst/>
          </a:prstGeom>
          <a:solidFill>
            <a:srgbClr val="BC9F78"/>
          </a:solidFill>
          <a:ln>
            <a:solidFill>
              <a:srgbClr val="BD9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EF7273F-0979-493A-BE3A-FCBCA8EE7D52}"/>
              </a:ext>
            </a:extLst>
          </p:cNvPr>
          <p:cNvSpPr/>
          <p:nvPr/>
        </p:nvSpPr>
        <p:spPr>
          <a:xfrm>
            <a:off x="3626889" y="3419789"/>
            <a:ext cx="2300514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533FA2B-6BB4-4A2D-9F60-115E86AE8A31}"/>
              </a:ext>
            </a:extLst>
          </p:cNvPr>
          <p:cNvSpPr/>
          <p:nvPr/>
        </p:nvSpPr>
        <p:spPr>
          <a:xfrm>
            <a:off x="1599881" y="3512331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D884C0F-7A52-46EB-9B58-86389C422E37}"/>
              </a:ext>
            </a:extLst>
          </p:cNvPr>
          <p:cNvGrpSpPr/>
          <p:nvPr/>
        </p:nvGrpSpPr>
        <p:grpSpPr>
          <a:xfrm>
            <a:off x="1284117" y="3544640"/>
            <a:ext cx="300638" cy="306245"/>
            <a:chOff x="1072314" y="-3731086"/>
            <a:chExt cx="815735" cy="830949"/>
          </a:xfrm>
        </p:grpSpPr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55C9CCDE-F54B-4F58-9358-5346B040A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52A403AF-EFAE-4F34-B6E4-2DA3CE13E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10F09C6E-80AE-4202-AD9A-DE0FBE0C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2333915" y="35664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자료검색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4EDE80E-9F85-4401-AE80-95D09DC2769D}"/>
              </a:ext>
            </a:extLst>
          </p:cNvPr>
          <p:cNvSpPr/>
          <p:nvPr/>
        </p:nvSpPr>
        <p:spPr>
          <a:xfrm>
            <a:off x="4357262" y="3512331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Story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1" name="Group 11">
            <a:extLst>
              <a:ext uri="{FF2B5EF4-FFF2-40B4-BE49-F238E27FC236}">
                <a16:creationId xmlns:a16="http://schemas.microsoft.com/office/drawing/2014/main" id="{F4D0A7E6-7FD2-43A1-815D-A2F5E3D0C6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65708" y="3527460"/>
            <a:ext cx="373044" cy="340605"/>
            <a:chOff x="1465" y="333"/>
            <a:chExt cx="667" cy="609"/>
          </a:xfrm>
          <a:solidFill>
            <a:schemeClr val="bg1"/>
          </a:solidFill>
        </p:grpSpPr>
        <p:sp>
          <p:nvSpPr>
            <p:cNvPr id="132" name="Freeform 13">
              <a:extLst>
                <a:ext uri="{FF2B5EF4-FFF2-40B4-BE49-F238E27FC236}">
                  <a16:creationId xmlns:a16="http://schemas.microsoft.com/office/drawing/2014/main" id="{5809A1D7-8FA0-4195-93A6-8E89BD03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3" name="Freeform 14">
              <a:extLst>
                <a:ext uri="{FF2B5EF4-FFF2-40B4-BE49-F238E27FC236}">
                  <a16:creationId xmlns:a16="http://schemas.microsoft.com/office/drawing/2014/main" id="{B35F3633-6185-4A3A-9ACB-6B9AEA57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id="{028B46DD-9453-496A-82ED-917E44AD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5" name="Rectangle 16">
              <a:extLst>
                <a:ext uri="{FF2B5EF4-FFF2-40B4-BE49-F238E27FC236}">
                  <a16:creationId xmlns:a16="http://schemas.microsoft.com/office/drawing/2014/main" id="{00580EC2-5A73-441D-809C-5F650976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Rectangle 17">
              <a:extLst>
                <a:ext uri="{FF2B5EF4-FFF2-40B4-BE49-F238E27FC236}">
                  <a16:creationId xmlns:a16="http://schemas.microsoft.com/office/drawing/2014/main" id="{EE2BA32C-190D-4C79-A9E0-37DFA587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Freeform 18">
              <a:extLst>
                <a:ext uri="{FF2B5EF4-FFF2-40B4-BE49-F238E27FC236}">
                  <a16:creationId xmlns:a16="http://schemas.microsoft.com/office/drawing/2014/main" id="{6D778C2A-D5CF-41A3-95C9-C248250ED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8" name="Freeform 19">
              <a:extLst>
                <a:ext uri="{FF2B5EF4-FFF2-40B4-BE49-F238E27FC236}">
                  <a16:creationId xmlns:a16="http://schemas.microsoft.com/office/drawing/2014/main" id="{C973EF67-4F30-491F-834F-88E143EB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3347EE5D-7F04-437A-865A-619C90BFC861}"/>
              </a:ext>
            </a:extLst>
          </p:cNvPr>
          <p:cNvSpPr txBox="1"/>
          <p:nvPr/>
        </p:nvSpPr>
        <p:spPr>
          <a:xfrm>
            <a:off x="4912233" y="3566411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스토리보드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66A10B1-8D19-4604-9EE7-A91315F0F82D}"/>
              </a:ext>
            </a:extLst>
          </p:cNvPr>
          <p:cNvSpPr/>
          <p:nvPr/>
        </p:nvSpPr>
        <p:spPr>
          <a:xfrm>
            <a:off x="976487" y="3419789"/>
            <a:ext cx="2290250" cy="518984"/>
          </a:xfrm>
          <a:prstGeom prst="rect">
            <a:avLst/>
          </a:prstGeom>
          <a:solidFill>
            <a:srgbClr val="BC9F78"/>
          </a:solidFill>
          <a:ln>
            <a:solidFill>
              <a:srgbClr val="BD9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EF7273F-0979-493A-BE3A-FCBCA8EE7D52}"/>
              </a:ext>
            </a:extLst>
          </p:cNvPr>
          <p:cNvSpPr/>
          <p:nvPr/>
        </p:nvSpPr>
        <p:spPr>
          <a:xfrm>
            <a:off x="3626889" y="3419789"/>
            <a:ext cx="2300514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533FA2B-6BB4-4A2D-9F60-115E86AE8A31}"/>
              </a:ext>
            </a:extLst>
          </p:cNvPr>
          <p:cNvSpPr/>
          <p:nvPr/>
        </p:nvSpPr>
        <p:spPr>
          <a:xfrm>
            <a:off x="1599881" y="3512331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2D884C0F-7A52-46EB-9B58-86389C422E37}"/>
              </a:ext>
            </a:extLst>
          </p:cNvPr>
          <p:cNvGrpSpPr/>
          <p:nvPr/>
        </p:nvGrpSpPr>
        <p:grpSpPr>
          <a:xfrm>
            <a:off x="1284117" y="3544640"/>
            <a:ext cx="300638" cy="306245"/>
            <a:chOff x="1072314" y="-3731086"/>
            <a:chExt cx="815735" cy="830949"/>
          </a:xfrm>
        </p:grpSpPr>
        <p:sp>
          <p:nvSpPr>
            <p:cNvPr id="161" name="Freeform 6">
              <a:extLst>
                <a:ext uri="{FF2B5EF4-FFF2-40B4-BE49-F238E27FC236}">
                  <a16:creationId xmlns:a16="http://schemas.microsoft.com/office/drawing/2014/main" id="{55C9CCDE-F54B-4F58-9358-5346B040A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Freeform 7">
              <a:extLst>
                <a:ext uri="{FF2B5EF4-FFF2-40B4-BE49-F238E27FC236}">
                  <a16:creationId xmlns:a16="http://schemas.microsoft.com/office/drawing/2014/main" id="{52A403AF-EFAE-4F34-B6E4-2DA3CE13E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3" name="Freeform 8">
              <a:extLst>
                <a:ext uri="{FF2B5EF4-FFF2-40B4-BE49-F238E27FC236}">
                  <a16:creationId xmlns:a16="http://schemas.microsoft.com/office/drawing/2014/main" id="{10F09C6E-80AE-4202-AD9A-DE0FBE0C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2333915" y="3566411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개념적 설계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4EDE80E-9F85-4401-AE80-95D09DC2769D}"/>
              </a:ext>
            </a:extLst>
          </p:cNvPr>
          <p:cNvSpPr/>
          <p:nvPr/>
        </p:nvSpPr>
        <p:spPr>
          <a:xfrm>
            <a:off x="4319684" y="3512331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6" name="Group 11">
            <a:extLst>
              <a:ext uri="{FF2B5EF4-FFF2-40B4-BE49-F238E27FC236}">
                <a16:creationId xmlns:a16="http://schemas.microsoft.com/office/drawing/2014/main" id="{F4D0A7E6-7FD2-43A1-815D-A2F5E3D0C6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52974" y="3527460"/>
            <a:ext cx="373044" cy="340605"/>
            <a:chOff x="1465" y="333"/>
            <a:chExt cx="667" cy="609"/>
          </a:xfrm>
          <a:solidFill>
            <a:schemeClr val="bg1"/>
          </a:solidFill>
        </p:grpSpPr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id="{5809A1D7-8FA0-4195-93A6-8E89BD03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8" name="Freeform 14">
              <a:extLst>
                <a:ext uri="{FF2B5EF4-FFF2-40B4-BE49-F238E27FC236}">
                  <a16:creationId xmlns:a16="http://schemas.microsoft.com/office/drawing/2014/main" id="{B35F3633-6185-4A3A-9ACB-6B9AEA57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9" name="Freeform 15">
              <a:extLst>
                <a:ext uri="{FF2B5EF4-FFF2-40B4-BE49-F238E27FC236}">
                  <a16:creationId xmlns:a16="http://schemas.microsoft.com/office/drawing/2014/main" id="{028B46DD-9453-496A-82ED-917E44AD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0" name="Rectangle 16">
              <a:extLst>
                <a:ext uri="{FF2B5EF4-FFF2-40B4-BE49-F238E27FC236}">
                  <a16:creationId xmlns:a16="http://schemas.microsoft.com/office/drawing/2014/main" id="{00580EC2-5A73-441D-809C-5F650976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1" name="Rectangle 17">
              <a:extLst>
                <a:ext uri="{FF2B5EF4-FFF2-40B4-BE49-F238E27FC236}">
                  <a16:creationId xmlns:a16="http://schemas.microsoft.com/office/drawing/2014/main" id="{EE2BA32C-190D-4C79-A9E0-37DFA587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2" name="Freeform 18">
              <a:extLst>
                <a:ext uri="{FF2B5EF4-FFF2-40B4-BE49-F238E27FC236}">
                  <a16:creationId xmlns:a16="http://schemas.microsoft.com/office/drawing/2014/main" id="{6D778C2A-D5CF-41A3-95C9-C248250ED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3" name="Freeform 19">
              <a:extLst>
                <a:ext uri="{FF2B5EF4-FFF2-40B4-BE49-F238E27FC236}">
                  <a16:creationId xmlns:a16="http://schemas.microsoft.com/office/drawing/2014/main" id="{C973EF67-4F30-491F-834F-88E143EB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3347EE5D-7F04-437A-865A-619C90BFC861}"/>
              </a:ext>
            </a:extLst>
          </p:cNvPr>
          <p:cNvSpPr txBox="1"/>
          <p:nvPr/>
        </p:nvSpPr>
        <p:spPr>
          <a:xfrm>
            <a:off x="5087597" y="3566411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논리적 설계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75301" y="854294"/>
            <a:ext cx="230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Data-base</a:t>
            </a:r>
            <a:endParaRPr lang="ko-KR" alt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686BFE5-2217-40F2-B977-14F42A8DB728}"/>
              </a:ext>
            </a:extLst>
          </p:cNvPr>
          <p:cNvSpPr txBox="1"/>
          <p:nvPr/>
        </p:nvSpPr>
        <p:spPr>
          <a:xfrm>
            <a:off x="3190187" y="1168494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설계과정</a:t>
            </a:r>
          </a:p>
        </p:txBody>
      </p:sp>
      <p:pic>
        <p:nvPicPr>
          <p:cNvPr id="192" name="그림 191" descr="문구이(가) 표시된 사진&#10;&#10;높은 신뢰도로 생성된 설명">
            <a:extLst>
              <a:ext uri="{FF2B5EF4-FFF2-40B4-BE49-F238E27FC236}">
                <a16:creationId xmlns:a16="http://schemas.microsoft.com/office/drawing/2014/main" id="{E85C558F-EC05-4D47-9424-1EB1FE1FBE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5"/>
          <a:stretch/>
        </p:blipFill>
        <p:spPr>
          <a:xfrm>
            <a:off x="6268224" y="1984839"/>
            <a:ext cx="2300515" cy="3408329"/>
          </a:xfrm>
          <a:prstGeom prst="rect">
            <a:avLst/>
          </a:prstGeom>
        </p:spPr>
      </p:pic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38875" y="3419789"/>
            <a:ext cx="2337575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4" name="그림 193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6B129FE5-A155-4E05-AF98-7CEC34DDB9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7"/>
          <a:stretch/>
        </p:blipFill>
        <p:spPr>
          <a:xfrm>
            <a:off x="8909561" y="1984840"/>
            <a:ext cx="2300515" cy="3425846"/>
          </a:xfrm>
          <a:prstGeom prst="rect">
            <a:avLst/>
          </a:prstGeom>
        </p:spPr>
      </p:pic>
      <p:grpSp>
        <p:nvGrpSpPr>
          <p:cNvPr id="195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02386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196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7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9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0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1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924407" y="351233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04219" y="353131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물리적 설계 </a:t>
            </a:r>
            <a:endParaRPr lang="en-US" altLang="ko-KR" sz="600" dirty="0"/>
          </a:p>
          <a:p>
            <a:r>
              <a:rPr lang="en-US" altLang="ko-KR" dirty="0"/>
              <a:t>&amp; </a:t>
            </a:r>
            <a:r>
              <a:rPr lang="ko-KR" altLang="en-US" dirty="0"/>
              <a:t>구현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6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07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8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9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786093" y="3512331"/>
            <a:ext cx="829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Realize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3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61722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538964" y="359146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8886825" y="3429314"/>
            <a:ext cx="2337575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9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69386" y="3510710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9591407" y="3521856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10452169" y="351226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물리적 설계 </a:t>
            </a:r>
            <a:endParaRPr lang="en-US" altLang="ko-KR" sz="600" dirty="0"/>
          </a:p>
          <a:p>
            <a:r>
              <a:rPr lang="en-US" altLang="ko-KR" dirty="0"/>
              <a:t>&amp;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465792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 descr="사람, 노트북, 실내, 소파이(가) 표시된 사진&#10;&#10;매우 높은 신뢰도로 생성된 설명">
            <a:extLst>
              <a:ext uri="{FF2B5EF4-FFF2-40B4-BE49-F238E27FC236}">
                <a16:creationId xmlns:a16="http://schemas.microsoft.com/office/drawing/2014/main" id="{0DACAB30-83CD-47F9-9349-FD61491F2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5"/>
          <a:stretch/>
        </p:blipFill>
        <p:spPr>
          <a:xfrm>
            <a:off x="981924" y="1984841"/>
            <a:ext cx="2300514" cy="340142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6A10B1-8D19-4604-9EE7-A91315F0F82D}"/>
              </a:ext>
            </a:extLst>
          </p:cNvPr>
          <p:cNvSpPr/>
          <p:nvPr/>
        </p:nvSpPr>
        <p:spPr>
          <a:xfrm>
            <a:off x="976486" y="3419789"/>
            <a:ext cx="2305951" cy="518984"/>
          </a:xfrm>
          <a:prstGeom prst="rect">
            <a:avLst/>
          </a:prstGeom>
          <a:solidFill>
            <a:srgbClr val="BC9F78"/>
          </a:solidFill>
          <a:ln>
            <a:solidFill>
              <a:srgbClr val="BD9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 descr="사람, 실내, 노트북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B4733592-B556-4F34-86DE-06D7453F23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7"/>
          <a:stretch/>
        </p:blipFill>
        <p:spPr>
          <a:xfrm>
            <a:off x="3626888" y="1984840"/>
            <a:ext cx="2300515" cy="3385155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5EF7273F-0979-493A-BE3A-FCBCA8EE7D52}"/>
              </a:ext>
            </a:extLst>
          </p:cNvPr>
          <p:cNvSpPr/>
          <p:nvPr/>
        </p:nvSpPr>
        <p:spPr>
          <a:xfrm>
            <a:off x="3626889" y="3419789"/>
            <a:ext cx="2300514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7" name="그림 56" descr="문구이(가) 표시된 사진&#10;&#10;높은 신뢰도로 생성된 설명">
            <a:extLst>
              <a:ext uri="{FF2B5EF4-FFF2-40B4-BE49-F238E27FC236}">
                <a16:creationId xmlns:a16="http://schemas.microsoft.com/office/drawing/2014/main" id="{E85C558F-EC05-4D47-9424-1EB1FE1FBE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5"/>
          <a:stretch/>
        </p:blipFill>
        <p:spPr>
          <a:xfrm>
            <a:off x="6268224" y="1984839"/>
            <a:ext cx="2300515" cy="340832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38875" y="3419789"/>
            <a:ext cx="2337575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5" name="그림 74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6B129FE5-A155-4E05-AF98-7CEC34DDB9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7"/>
          <a:stretch/>
        </p:blipFill>
        <p:spPr>
          <a:xfrm>
            <a:off x="8909561" y="1984840"/>
            <a:ext cx="2300515" cy="3425846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A533FA2B-6BB4-4A2D-9F60-115E86AE8A31}"/>
              </a:ext>
            </a:extLst>
          </p:cNvPr>
          <p:cNvSpPr/>
          <p:nvPr/>
        </p:nvSpPr>
        <p:spPr>
          <a:xfrm>
            <a:off x="1599881" y="3512331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2" name="그룹 58">
            <a:extLst>
              <a:ext uri="{FF2B5EF4-FFF2-40B4-BE49-F238E27FC236}">
                <a16:creationId xmlns:a16="http://schemas.microsoft.com/office/drawing/2014/main" id="{2D884C0F-7A52-46EB-9B58-86389C422E37}"/>
              </a:ext>
            </a:extLst>
          </p:cNvPr>
          <p:cNvGrpSpPr/>
          <p:nvPr/>
        </p:nvGrpSpPr>
        <p:grpSpPr>
          <a:xfrm>
            <a:off x="1284117" y="3544640"/>
            <a:ext cx="300638" cy="306245"/>
            <a:chOff x="1072314" y="-3731086"/>
            <a:chExt cx="815735" cy="830949"/>
          </a:xfrm>
        </p:grpSpPr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55C9CCDE-F54B-4F58-9358-5346B040A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52A403AF-EFAE-4F34-B6E4-2DA3CE13E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10F09C6E-80AE-4202-AD9A-DE0FBE0C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2333915" y="3566411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개념적 설계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4EDE80E-9F85-4401-AE80-95D09DC2769D}"/>
              </a:ext>
            </a:extLst>
          </p:cNvPr>
          <p:cNvSpPr/>
          <p:nvPr/>
        </p:nvSpPr>
        <p:spPr>
          <a:xfrm>
            <a:off x="4319684" y="3512331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9" name="Group 11">
            <a:extLst>
              <a:ext uri="{FF2B5EF4-FFF2-40B4-BE49-F238E27FC236}">
                <a16:creationId xmlns:a16="http://schemas.microsoft.com/office/drawing/2014/main" id="{F4D0A7E6-7FD2-43A1-815D-A2F5E3D0C6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52974" y="3527460"/>
            <a:ext cx="373044" cy="340605"/>
            <a:chOff x="1465" y="333"/>
            <a:chExt cx="667" cy="609"/>
          </a:xfrm>
          <a:solidFill>
            <a:schemeClr val="bg1"/>
          </a:solidFill>
        </p:grpSpPr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5809A1D7-8FA0-4195-93A6-8E89BD03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B35F3633-6185-4A3A-9ACB-6B9AEA57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028B46DD-9453-496A-82ED-917E44AD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Rectangle 16">
              <a:extLst>
                <a:ext uri="{FF2B5EF4-FFF2-40B4-BE49-F238E27FC236}">
                  <a16:creationId xmlns:a16="http://schemas.microsoft.com/office/drawing/2014/main" id="{00580EC2-5A73-441D-809C-5F650976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Rectangle 17">
              <a:extLst>
                <a:ext uri="{FF2B5EF4-FFF2-40B4-BE49-F238E27FC236}">
                  <a16:creationId xmlns:a16="http://schemas.microsoft.com/office/drawing/2014/main" id="{EE2BA32C-190D-4C79-A9E0-37DFA587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6D778C2A-D5CF-41A3-95C9-C248250ED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C973EF67-4F30-491F-834F-88E143EB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347EE5D-7F04-437A-865A-619C90BFC861}"/>
              </a:ext>
            </a:extLst>
          </p:cNvPr>
          <p:cNvSpPr txBox="1"/>
          <p:nvPr/>
        </p:nvSpPr>
        <p:spPr>
          <a:xfrm>
            <a:off x="5087597" y="3566411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논리적 설계</a:t>
            </a:r>
          </a:p>
        </p:txBody>
      </p:sp>
      <p:grpSp>
        <p:nvGrpSpPr>
          <p:cNvPr id="108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02386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924407" y="351233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04219" y="353131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물리적 설계 </a:t>
            </a:r>
            <a:endParaRPr lang="en-US" altLang="ko-KR" sz="600" dirty="0"/>
          </a:p>
          <a:p>
            <a:r>
              <a:rPr lang="en-US" altLang="ko-KR" dirty="0"/>
              <a:t>&amp; </a:t>
            </a:r>
            <a:r>
              <a:rPr lang="ko-KR" altLang="en-US" dirty="0"/>
              <a:t>구현</a:t>
            </a: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81924" y="1476375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75301" y="854294"/>
            <a:ext cx="2303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Data-base</a:t>
            </a:r>
            <a:endParaRPr lang="ko-KR" alt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686BFE5-2217-40F2-B977-14F42A8DB728}"/>
              </a:ext>
            </a:extLst>
          </p:cNvPr>
          <p:cNvSpPr txBox="1"/>
          <p:nvPr/>
        </p:nvSpPr>
        <p:spPr>
          <a:xfrm>
            <a:off x="3190187" y="1168494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설계과정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2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123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4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786093" y="3512331"/>
            <a:ext cx="829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Realize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9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61722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538964" y="359146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8886825" y="3429314"/>
            <a:ext cx="2337575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69386" y="3510710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9591407" y="3521856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10452169" y="351226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물리적 설계 </a:t>
            </a:r>
            <a:endParaRPr lang="en-US" altLang="ko-KR" sz="600" dirty="0"/>
          </a:p>
          <a:p>
            <a:r>
              <a:rPr lang="en-US" altLang="ko-KR" dirty="0"/>
              <a:t>&amp;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46960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1589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개념적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(ER 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모델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BE4BD0-728C-43C1-A231-BEE20D6C6381}"/>
              </a:ext>
            </a:extLst>
          </p:cNvPr>
          <p:cNvSpPr/>
          <p:nvPr/>
        </p:nvSpPr>
        <p:spPr>
          <a:xfrm>
            <a:off x="2419350" y="1752601"/>
            <a:ext cx="11620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부서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39D7B7-9C0F-4523-A41D-C7E9A1D1040B}"/>
              </a:ext>
            </a:extLst>
          </p:cNvPr>
          <p:cNvSpPr/>
          <p:nvPr/>
        </p:nvSpPr>
        <p:spPr>
          <a:xfrm>
            <a:off x="988218" y="3429000"/>
            <a:ext cx="11620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EC0288-932B-428E-8FEE-5F43069D1C52}"/>
              </a:ext>
            </a:extLst>
          </p:cNvPr>
          <p:cNvSpPr/>
          <p:nvPr/>
        </p:nvSpPr>
        <p:spPr>
          <a:xfrm>
            <a:off x="4084637" y="3026778"/>
            <a:ext cx="11620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공공시설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1C4488-3CD7-498B-B527-42CD33484416}"/>
              </a:ext>
            </a:extLst>
          </p:cNvPr>
          <p:cNvSpPr/>
          <p:nvPr/>
        </p:nvSpPr>
        <p:spPr>
          <a:xfrm>
            <a:off x="3516312" y="4381500"/>
            <a:ext cx="11620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특별체험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820605-9AB5-4DBC-AE5B-0E67151C2C1B}"/>
              </a:ext>
            </a:extLst>
          </p:cNvPr>
          <p:cNvSpPr/>
          <p:nvPr/>
        </p:nvSpPr>
        <p:spPr>
          <a:xfrm>
            <a:off x="6594475" y="4114804"/>
            <a:ext cx="16573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엔터테인먼트 </a:t>
            </a:r>
            <a:r>
              <a:rPr lang="en-US" altLang="ko-KR" dirty="0"/>
              <a:t>(</a:t>
            </a:r>
            <a:r>
              <a:rPr lang="ko-KR" altLang="en-US" dirty="0"/>
              <a:t>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36E68-C1BE-40A6-A47D-180A0B80D146}"/>
              </a:ext>
            </a:extLst>
          </p:cNvPr>
          <p:cNvSpPr/>
          <p:nvPr/>
        </p:nvSpPr>
        <p:spPr>
          <a:xfrm>
            <a:off x="1958975" y="4762501"/>
            <a:ext cx="11620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숙박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F28764-6980-4663-85F9-E9ED17F2CC3D}"/>
              </a:ext>
            </a:extLst>
          </p:cNvPr>
          <p:cNvSpPr/>
          <p:nvPr/>
        </p:nvSpPr>
        <p:spPr>
          <a:xfrm>
            <a:off x="4997450" y="4762501"/>
            <a:ext cx="11620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놀이기구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403D64-1FFC-4B18-90CE-D585CC44CAB2}"/>
              </a:ext>
            </a:extLst>
          </p:cNvPr>
          <p:cNvSpPr/>
          <p:nvPr/>
        </p:nvSpPr>
        <p:spPr>
          <a:xfrm>
            <a:off x="8870950" y="1943101"/>
            <a:ext cx="11620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5549A8-B0F5-4554-B0E5-A90DE07909E2}"/>
              </a:ext>
            </a:extLst>
          </p:cNvPr>
          <p:cNvSpPr/>
          <p:nvPr/>
        </p:nvSpPr>
        <p:spPr>
          <a:xfrm>
            <a:off x="6604000" y="3086101"/>
            <a:ext cx="163830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엔터에인먼트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5CD215-887E-4D54-B442-5ACD86F20C2D}"/>
              </a:ext>
            </a:extLst>
          </p:cNvPr>
          <p:cNvSpPr/>
          <p:nvPr/>
        </p:nvSpPr>
        <p:spPr>
          <a:xfrm>
            <a:off x="6470650" y="1924051"/>
            <a:ext cx="11620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84AD72-18B1-4A64-A718-0A2CF8D1407C}"/>
              </a:ext>
            </a:extLst>
          </p:cNvPr>
          <p:cNvSpPr/>
          <p:nvPr/>
        </p:nvSpPr>
        <p:spPr>
          <a:xfrm>
            <a:off x="2540000" y="3009902"/>
            <a:ext cx="11620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티켓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12FE51-BD8D-4B94-976D-7B26D814EFCD}"/>
              </a:ext>
            </a:extLst>
          </p:cNvPr>
          <p:cNvSpPr/>
          <p:nvPr/>
        </p:nvSpPr>
        <p:spPr>
          <a:xfrm>
            <a:off x="5059362" y="1572709"/>
            <a:ext cx="11620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FA1574-067C-413B-A795-E002A697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8" y="1246335"/>
            <a:ext cx="10174120" cy="504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1589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8DD6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개념적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(ER 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모델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D134A2-3D0B-463D-971A-3A03F7BE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99" y="876299"/>
            <a:ext cx="9601751" cy="53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7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 descr="사람, 노트북, 실내, 소파이(가) 표시된 사진&#10;&#10;매우 높은 신뢰도로 생성된 설명">
            <a:extLst>
              <a:ext uri="{FF2B5EF4-FFF2-40B4-BE49-F238E27FC236}">
                <a16:creationId xmlns:a16="http://schemas.microsoft.com/office/drawing/2014/main" id="{0DACAB30-83CD-47F9-9349-FD61491F2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5"/>
          <a:stretch/>
        </p:blipFill>
        <p:spPr>
          <a:xfrm>
            <a:off x="981924" y="1984841"/>
            <a:ext cx="2300514" cy="34014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6A10B1-8D19-4604-9EE7-A91315F0F82D}"/>
              </a:ext>
            </a:extLst>
          </p:cNvPr>
          <p:cNvSpPr/>
          <p:nvPr/>
        </p:nvSpPr>
        <p:spPr>
          <a:xfrm>
            <a:off x="989013" y="3419789"/>
            <a:ext cx="2290250" cy="518984"/>
          </a:xfrm>
          <a:prstGeom prst="rect">
            <a:avLst/>
          </a:prstGeom>
          <a:solidFill>
            <a:srgbClr val="BC9F78"/>
          </a:solidFill>
          <a:ln>
            <a:solidFill>
              <a:srgbClr val="BD9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 descr="사람, 실내, 노트북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B4733592-B556-4F34-86DE-06D7453F23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7"/>
          <a:stretch/>
        </p:blipFill>
        <p:spPr>
          <a:xfrm>
            <a:off x="3626888" y="1984840"/>
            <a:ext cx="2300515" cy="338515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F7273F-0979-493A-BE3A-FCBCA8EE7D52}"/>
              </a:ext>
            </a:extLst>
          </p:cNvPr>
          <p:cNvSpPr/>
          <p:nvPr/>
        </p:nvSpPr>
        <p:spPr>
          <a:xfrm>
            <a:off x="3626889" y="3419789"/>
            <a:ext cx="2300514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" name="그림 50" descr="문구이(가) 표시된 사진&#10;&#10;높은 신뢰도로 생성된 설명">
            <a:extLst>
              <a:ext uri="{FF2B5EF4-FFF2-40B4-BE49-F238E27FC236}">
                <a16:creationId xmlns:a16="http://schemas.microsoft.com/office/drawing/2014/main" id="{E85C558F-EC05-4D47-9424-1EB1FE1FBE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5"/>
          <a:stretch/>
        </p:blipFill>
        <p:spPr>
          <a:xfrm>
            <a:off x="6268224" y="1984839"/>
            <a:ext cx="2300515" cy="3408329"/>
          </a:xfrm>
          <a:prstGeom prst="rect">
            <a:avLst/>
          </a:prstGeom>
        </p:spPr>
      </p:pic>
      <p:pic>
        <p:nvPicPr>
          <p:cNvPr id="53" name="그림 52" descr="실내, 사람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6B129FE5-A155-4E05-AF98-7CEC34DDB9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7"/>
          <a:stretch/>
        </p:blipFill>
        <p:spPr>
          <a:xfrm>
            <a:off x="8909561" y="1984840"/>
            <a:ext cx="2300515" cy="342584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33FA2B-6BB4-4A2D-9F60-115E86AE8A31}"/>
              </a:ext>
            </a:extLst>
          </p:cNvPr>
          <p:cNvSpPr/>
          <p:nvPr/>
        </p:nvSpPr>
        <p:spPr>
          <a:xfrm>
            <a:off x="1599881" y="3512331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D884C0F-7A52-46EB-9B58-86389C422E37}"/>
              </a:ext>
            </a:extLst>
          </p:cNvPr>
          <p:cNvGrpSpPr/>
          <p:nvPr/>
        </p:nvGrpSpPr>
        <p:grpSpPr>
          <a:xfrm>
            <a:off x="1284117" y="3544640"/>
            <a:ext cx="300638" cy="306245"/>
            <a:chOff x="1072314" y="-3731086"/>
            <a:chExt cx="815735" cy="830949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55C9CCDE-F54B-4F58-9358-5346B040A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52A403AF-EFAE-4F34-B6E4-2DA3CE13E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10F09C6E-80AE-4202-AD9A-DE0FBE0C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2333915" y="35664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자료검색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EDE80E-9F85-4401-AE80-95D09DC2769D}"/>
              </a:ext>
            </a:extLst>
          </p:cNvPr>
          <p:cNvSpPr/>
          <p:nvPr/>
        </p:nvSpPr>
        <p:spPr>
          <a:xfrm>
            <a:off x="4357262" y="3512331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Story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6" name="Group 11">
            <a:extLst>
              <a:ext uri="{FF2B5EF4-FFF2-40B4-BE49-F238E27FC236}">
                <a16:creationId xmlns:a16="http://schemas.microsoft.com/office/drawing/2014/main" id="{F4D0A7E6-7FD2-43A1-815D-A2F5E3D0C6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65708" y="3527460"/>
            <a:ext cx="373044" cy="340605"/>
            <a:chOff x="1465" y="333"/>
            <a:chExt cx="667" cy="609"/>
          </a:xfrm>
          <a:solidFill>
            <a:schemeClr val="bg1"/>
          </a:solidFill>
        </p:grpSpPr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5809A1D7-8FA0-4195-93A6-8E89BD03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35F3633-6185-4A3A-9ACB-6B9AEA57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028B46DD-9453-496A-82ED-917E44AD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Rectangle 16">
              <a:extLst>
                <a:ext uri="{FF2B5EF4-FFF2-40B4-BE49-F238E27FC236}">
                  <a16:creationId xmlns:a16="http://schemas.microsoft.com/office/drawing/2014/main" id="{00580EC2-5A73-441D-809C-5F650976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Rectangle 17">
              <a:extLst>
                <a:ext uri="{FF2B5EF4-FFF2-40B4-BE49-F238E27FC236}">
                  <a16:creationId xmlns:a16="http://schemas.microsoft.com/office/drawing/2014/main" id="{EE2BA32C-190D-4C79-A9E0-37DFA587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6D778C2A-D5CF-41A3-95C9-C248250ED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C973EF67-4F30-491F-834F-88E143EB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347EE5D-7F04-437A-865A-619C90BFC861}"/>
              </a:ext>
            </a:extLst>
          </p:cNvPr>
          <p:cNvSpPr txBox="1"/>
          <p:nvPr/>
        </p:nvSpPr>
        <p:spPr>
          <a:xfrm>
            <a:off x="4912233" y="3566411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스토리보드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81924" y="1476375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6A10B1-8D19-4604-9EE7-A91315F0F82D}"/>
              </a:ext>
            </a:extLst>
          </p:cNvPr>
          <p:cNvSpPr/>
          <p:nvPr/>
        </p:nvSpPr>
        <p:spPr>
          <a:xfrm>
            <a:off x="976487" y="3419789"/>
            <a:ext cx="2290250" cy="518984"/>
          </a:xfrm>
          <a:prstGeom prst="rect">
            <a:avLst/>
          </a:prstGeom>
          <a:solidFill>
            <a:srgbClr val="BC9F78"/>
          </a:solidFill>
          <a:ln>
            <a:solidFill>
              <a:srgbClr val="BD9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F7273F-0979-493A-BE3A-FCBCA8EE7D52}"/>
              </a:ext>
            </a:extLst>
          </p:cNvPr>
          <p:cNvSpPr/>
          <p:nvPr/>
        </p:nvSpPr>
        <p:spPr>
          <a:xfrm>
            <a:off x="3626889" y="3419789"/>
            <a:ext cx="2300514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33FA2B-6BB4-4A2D-9F60-115E86AE8A31}"/>
              </a:ext>
            </a:extLst>
          </p:cNvPr>
          <p:cNvSpPr/>
          <p:nvPr/>
        </p:nvSpPr>
        <p:spPr>
          <a:xfrm>
            <a:off x="1599881" y="3512331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884C0F-7A52-46EB-9B58-86389C422E37}"/>
              </a:ext>
            </a:extLst>
          </p:cNvPr>
          <p:cNvGrpSpPr/>
          <p:nvPr/>
        </p:nvGrpSpPr>
        <p:grpSpPr>
          <a:xfrm>
            <a:off x="1284117" y="3544640"/>
            <a:ext cx="300638" cy="306245"/>
            <a:chOff x="1072314" y="-3731086"/>
            <a:chExt cx="815735" cy="830949"/>
          </a:xfrm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55C9CCDE-F54B-4F58-9358-5346B040A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52A403AF-EFAE-4F34-B6E4-2DA3CE13E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10F09C6E-80AE-4202-AD9A-DE0FBE0C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2333915" y="356641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자료검색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4EDE80E-9F85-4401-AE80-95D09DC2769D}"/>
              </a:ext>
            </a:extLst>
          </p:cNvPr>
          <p:cNvSpPr/>
          <p:nvPr/>
        </p:nvSpPr>
        <p:spPr>
          <a:xfrm>
            <a:off x="4357262" y="3512331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Story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3" name="Group 11">
            <a:extLst>
              <a:ext uri="{FF2B5EF4-FFF2-40B4-BE49-F238E27FC236}">
                <a16:creationId xmlns:a16="http://schemas.microsoft.com/office/drawing/2014/main" id="{F4D0A7E6-7FD2-43A1-815D-A2F5E3D0C6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65708" y="3527460"/>
            <a:ext cx="373044" cy="340605"/>
            <a:chOff x="1465" y="333"/>
            <a:chExt cx="667" cy="609"/>
          </a:xfrm>
          <a:solidFill>
            <a:schemeClr val="bg1"/>
          </a:solidFill>
        </p:grpSpPr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5809A1D7-8FA0-4195-93A6-8E89BD03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B35F3633-6185-4A3A-9ACB-6B9AEA57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028B46DD-9453-496A-82ED-917E44AD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00580EC2-5A73-441D-809C-5F650976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Rectangle 17">
              <a:extLst>
                <a:ext uri="{FF2B5EF4-FFF2-40B4-BE49-F238E27FC236}">
                  <a16:creationId xmlns:a16="http://schemas.microsoft.com/office/drawing/2014/main" id="{EE2BA32C-190D-4C79-A9E0-37DFA587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6D778C2A-D5CF-41A3-95C9-C248250ED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C973EF67-4F30-491F-834F-88E143EB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347EE5D-7F04-437A-865A-619C90BFC861}"/>
              </a:ext>
            </a:extLst>
          </p:cNvPr>
          <p:cNvSpPr txBox="1"/>
          <p:nvPr/>
        </p:nvSpPr>
        <p:spPr>
          <a:xfrm>
            <a:off x="4912233" y="3566411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스토리보드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B66A10B1-8D19-4604-9EE7-A91315F0F82D}"/>
              </a:ext>
            </a:extLst>
          </p:cNvPr>
          <p:cNvSpPr/>
          <p:nvPr/>
        </p:nvSpPr>
        <p:spPr>
          <a:xfrm>
            <a:off x="976487" y="3419789"/>
            <a:ext cx="2290250" cy="518984"/>
          </a:xfrm>
          <a:prstGeom prst="rect">
            <a:avLst/>
          </a:prstGeom>
          <a:solidFill>
            <a:srgbClr val="BC9F78"/>
          </a:solidFill>
          <a:ln>
            <a:solidFill>
              <a:srgbClr val="BD9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EF7273F-0979-493A-BE3A-FCBCA8EE7D52}"/>
              </a:ext>
            </a:extLst>
          </p:cNvPr>
          <p:cNvSpPr/>
          <p:nvPr/>
        </p:nvSpPr>
        <p:spPr>
          <a:xfrm>
            <a:off x="3626889" y="3419789"/>
            <a:ext cx="2300514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533FA2B-6BB4-4A2D-9F60-115E86AE8A31}"/>
              </a:ext>
            </a:extLst>
          </p:cNvPr>
          <p:cNvSpPr/>
          <p:nvPr/>
        </p:nvSpPr>
        <p:spPr>
          <a:xfrm>
            <a:off x="1599881" y="3512331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2D884C0F-7A52-46EB-9B58-86389C422E37}"/>
              </a:ext>
            </a:extLst>
          </p:cNvPr>
          <p:cNvGrpSpPr/>
          <p:nvPr/>
        </p:nvGrpSpPr>
        <p:grpSpPr>
          <a:xfrm>
            <a:off x="1284117" y="3544640"/>
            <a:ext cx="300638" cy="306245"/>
            <a:chOff x="1072314" y="-3731086"/>
            <a:chExt cx="815735" cy="830949"/>
          </a:xfrm>
        </p:grpSpPr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55C9CCDE-F54B-4F58-9358-5346B040A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52A403AF-EFAE-4F34-B6E4-2DA3CE13E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10F09C6E-80AE-4202-AD9A-DE0FBE0CE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2333915" y="3566411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개념적 설계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4EDE80E-9F85-4401-AE80-95D09DC2769D}"/>
              </a:ext>
            </a:extLst>
          </p:cNvPr>
          <p:cNvSpPr/>
          <p:nvPr/>
        </p:nvSpPr>
        <p:spPr>
          <a:xfrm>
            <a:off x="4319684" y="3512331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1" name="Group 11">
            <a:extLst>
              <a:ext uri="{FF2B5EF4-FFF2-40B4-BE49-F238E27FC236}">
                <a16:creationId xmlns:a16="http://schemas.microsoft.com/office/drawing/2014/main" id="{F4D0A7E6-7FD2-43A1-815D-A2F5E3D0C6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52974" y="3527460"/>
            <a:ext cx="373044" cy="340605"/>
            <a:chOff x="1465" y="333"/>
            <a:chExt cx="667" cy="609"/>
          </a:xfrm>
          <a:solidFill>
            <a:schemeClr val="bg1"/>
          </a:solidFill>
        </p:grpSpPr>
        <p:sp>
          <p:nvSpPr>
            <p:cNvPr id="132" name="Freeform 13">
              <a:extLst>
                <a:ext uri="{FF2B5EF4-FFF2-40B4-BE49-F238E27FC236}">
                  <a16:creationId xmlns:a16="http://schemas.microsoft.com/office/drawing/2014/main" id="{5809A1D7-8FA0-4195-93A6-8E89BD03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3" name="Freeform 14">
              <a:extLst>
                <a:ext uri="{FF2B5EF4-FFF2-40B4-BE49-F238E27FC236}">
                  <a16:creationId xmlns:a16="http://schemas.microsoft.com/office/drawing/2014/main" id="{B35F3633-6185-4A3A-9ACB-6B9AEA57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id="{028B46DD-9453-496A-82ED-917E44ADF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5" name="Rectangle 16">
              <a:extLst>
                <a:ext uri="{FF2B5EF4-FFF2-40B4-BE49-F238E27FC236}">
                  <a16:creationId xmlns:a16="http://schemas.microsoft.com/office/drawing/2014/main" id="{00580EC2-5A73-441D-809C-5F650976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Rectangle 17">
              <a:extLst>
                <a:ext uri="{FF2B5EF4-FFF2-40B4-BE49-F238E27FC236}">
                  <a16:creationId xmlns:a16="http://schemas.microsoft.com/office/drawing/2014/main" id="{EE2BA32C-190D-4C79-A9E0-37DFA5875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Freeform 18">
              <a:extLst>
                <a:ext uri="{FF2B5EF4-FFF2-40B4-BE49-F238E27FC236}">
                  <a16:creationId xmlns:a16="http://schemas.microsoft.com/office/drawing/2014/main" id="{6D778C2A-D5CF-41A3-95C9-C248250ED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8" name="Freeform 19">
              <a:extLst>
                <a:ext uri="{FF2B5EF4-FFF2-40B4-BE49-F238E27FC236}">
                  <a16:creationId xmlns:a16="http://schemas.microsoft.com/office/drawing/2014/main" id="{C973EF67-4F30-491F-834F-88E143EB0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3347EE5D-7F04-437A-865A-619C90BFC861}"/>
              </a:ext>
            </a:extLst>
          </p:cNvPr>
          <p:cNvSpPr txBox="1"/>
          <p:nvPr/>
        </p:nvSpPr>
        <p:spPr>
          <a:xfrm>
            <a:off x="5087597" y="3566411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논리적 설계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75301" y="854294"/>
            <a:ext cx="1599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bg1"/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3600" b="1" dirty="0">
              <a:ln>
                <a:solidFill>
                  <a:schemeClr val="bg1"/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686BFE5-2217-40F2-B977-14F42A8DB728}"/>
              </a:ext>
            </a:extLst>
          </p:cNvPr>
          <p:cNvSpPr txBox="1"/>
          <p:nvPr/>
        </p:nvSpPr>
        <p:spPr>
          <a:xfrm>
            <a:off x="3190187" y="1168494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 설계과정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1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71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72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3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4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8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79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0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1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2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3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4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88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289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0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1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2" name="TextBox 291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0038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5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52282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296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7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8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9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0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1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786621" y="3512331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Illustration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22747" y="356641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도해화</a:t>
            </a: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05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306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8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76562" y="3419789"/>
            <a:ext cx="2296887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2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02386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313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4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5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6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7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8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924407" y="351233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785169" y="3578937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물리적 설계</a:t>
            </a: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786093" y="3512331"/>
            <a:ext cx="793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Report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22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61722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323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4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5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6" name="TextBox 325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538964" y="3591463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6238875" y="3419789"/>
            <a:ext cx="2337575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8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02386" y="3501185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329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0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1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2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3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4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6924407" y="351233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7804219" y="353131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물리적 설계 </a:t>
            </a:r>
            <a:endParaRPr lang="en-US" altLang="ko-KR" sz="600" dirty="0"/>
          </a:p>
          <a:p>
            <a:r>
              <a:rPr lang="en-US" altLang="ko-KR" dirty="0"/>
              <a:t>&amp; </a:t>
            </a:r>
            <a:r>
              <a:rPr lang="ko-KR" altLang="en-US" dirty="0"/>
              <a:t>구현</a:t>
            </a: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861249" y="3512331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PT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39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61930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340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1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2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188236" y="3566411"/>
            <a:ext cx="5421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PT</a:t>
            </a:r>
            <a:r>
              <a:rPr lang="ko-KR" altLang="en-US" sz="900" dirty="0">
                <a:solidFill>
                  <a:schemeClr val="bg1"/>
                </a:solidFill>
              </a:rPr>
              <a:t>제작</a:t>
            </a: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E9DC1345-A54F-4693-BD46-DCFCCE959ADE}"/>
              </a:ext>
            </a:extLst>
          </p:cNvPr>
          <p:cNvSpPr/>
          <p:nvPr/>
        </p:nvSpPr>
        <p:spPr>
          <a:xfrm>
            <a:off x="8905933" y="3419789"/>
            <a:ext cx="2307771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8AD61D92-5DCA-4BD7-946B-61BAC2E490B6}"/>
              </a:ext>
            </a:extLst>
          </p:cNvPr>
          <p:cNvSpPr/>
          <p:nvPr/>
        </p:nvSpPr>
        <p:spPr>
          <a:xfrm>
            <a:off x="9786093" y="3512331"/>
            <a:ext cx="829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Realize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46" name="Group 22">
            <a:extLst>
              <a:ext uri="{FF2B5EF4-FFF2-40B4-BE49-F238E27FC236}">
                <a16:creationId xmlns:a16="http://schemas.microsoft.com/office/drawing/2014/main" id="{A7521E8C-61C6-4817-B4BB-99FD6DF8C5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61722" y="3499491"/>
            <a:ext cx="330380" cy="375692"/>
            <a:chOff x="2106" y="275"/>
            <a:chExt cx="576" cy="655"/>
          </a:xfrm>
          <a:solidFill>
            <a:schemeClr val="bg1"/>
          </a:solidFill>
        </p:grpSpPr>
        <p:sp>
          <p:nvSpPr>
            <p:cNvPr id="347" name="Freeform 24">
              <a:extLst>
                <a:ext uri="{FF2B5EF4-FFF2-40B4-BE49-F238E27FC236}">
                  <a16:creationId xmlns:a16="http://schemas.microsoft.com/office/drawing/2014/main" id="{FB72246E-DD38-4C95-8BEC-39C4654AB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8" name="Freeform 25">
              <a:extLst>
                <a:ext uri="{FF2B5EF4-FFF2-40B4-BE49-F238E27FC236}">
                  <a16:creationId xmlns:a16="http://schemas.microsoft.com/office/drawing/2014/main" id="{A2FB84E0-3DC0-47CD-8820-A605493A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9" name="Freeform 26">
              <a:extLst>
                <a:ext uri="{FF2B5EF4-FFF2-40B4-BE49-F238E27FC236}">
                  <a16:creationId xmlns:a16="http://schemas.microsoft.com/office/drawing/2014/main" id="{C5CC4094-ECDD-4DE8-B4F0-8A1F1ED9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1C2C24D7-770B-41A9-994F-643730ADA694}"/>
              </a:ext>
            </a:extLst>
          </p:cNvPr>
          <p:cNvSpPr txBox="1"/>
          <p:nvPr/>
        </p:nvSpPr>
        <p:spPr>
          <a:xfrm>
            <a:off x="10538964" y="359146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508FC55D-75AF-41BB-8FD1-511BD0E804B4}"/>
              </a:ext>
            </a:extLst>
          </p:cNvPr>
          <p:cNvSpPr/>
          <p:nvPr/>
        </p:nvSpPr>
        <p:spPr>
          <a:xfrm>
            <a:off x="8886825" y="3429314"/>
            <a:ext cx="2337575" cy="515257"/>
          </a:xfrm>
          <a:prstGeom prst="rect">
            <a:avLst/>
          </a:prstGeom>
          <a:solidFill>
            <a:srgbClr val="BC9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2" name="Group 34">
            <a:extLst>
              <a:ext uri="{FF2B5EF4-FFF2-40B4-BE49-F238E27FC236}">
                <a16:creationId xmlns:a16="http://schemas.microsoft.com/office/drawing/2014/main" id="{CF94773F-F835-4B10-80D8-F02AD88C2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69386" y="3510710"/>
            <a:ext cx="354920" cy="349700"/>
            <a:chOff x="1975" y="273"/>
            <a:chExt cx="204" cy="201"/>
          </a:xfrm>
          <a:solidFill>
            <a:schemeClr val="bg1"/>
          </a:solidFill>
        </p:grpSpPr>
        <p:sp>
          <p:nvSpPr>
            <p:cNvPr id="353" name="Freeform 36">
              <a:extLst>
                <a:ext uri="{FF2B5EF4-FFF2-40B4-BE49-F238E27FC236}">
                  <a16:creationId xmlns:a16="http://schemas.microsoft.com/office/drawing/2014/main" id="{4B529070-D58D-4D4B-9FC4-96F503C82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4" name="Freeform 37">
              <a:extLst>
                <a:ext uri="{FF2B5EF4-FFF2-40B4-BE49-F238E27FC236}">
                  <a16:creationId xmlns:a16="http://schemas.microsoft.com/office/drawing/2014/main" id="{D30A6201-F024-4660-9999-4E3D4CA1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5" name="Freeform 38">
              <a:extLst>
                <a:ext uri="{FF2B5EF4-FFF2-40B4-BE49-F238E27FC236}">
                  <a16:creationId xmlns:a16="http://schemas.microsoft.com/office/drawing/2014/main" id="{68089CCA-AAD2-4E40-9FC1-67170E4F1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6" name="Freeform 39">
              <a:extLst>
                <a:ext uri="{FF2B5EF4-FFF2-40B4-BE49-F238E27FC236}">
                  <a16:creationId xmlns:a16="http://schemas.microsoft.com/office/drawing/2014/main" id="{011E694C-007C-426D-AE16-986D3A282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7" name="Freeform 40">
              <a:extLst>
                <a:ext uri="{FF2B5EF4-FFF2-40B4-BE49-F238E27FC236}">
                  <a16:creationId xmlns:a16="http://schemas.microsoft.com/office/drawing/2014/main" id="{F4BB91F2-C526-45AF-ACFA-6F2D9B88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8" name="Freeform 41">
              <a:extLst>
                <a:ext uri="{FF2B5EF4-FFF2-40B4-BE49-F238E27FC236}">
                  <a16:creationId xmlns:a16="http://schemas.microsoft.com/office/drawing/2014/main" id="{D79E0FBB-9BE8-4309-B0FF-EB91A82A3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990AB4AE-6BC2-42BF-9424-B45188EB6B5E}"/>
              </a:ext>
            </a:extLst>
          </p:cNvPr>
          <p:cNvSpPr/>
          <p:nvPr/>
        </p:nvSpPr>
        <p:spPr>
          <a:xfrm>
            <a:off x="9591407" y="3521856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78E58466-E2E7-458B-A419-39C10B5F6E44}"/>
              </a:ext>
            </a:extLst>
          </p:cNvPr>
          <p:cNvSpPr txBox="1"/>
          <p:nvPr/>
        </p:nvSpPr>
        <p:spPr>
          <a:xfrm>
            <a:off x="10452169" y="351226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물리적 설계 </a:t>
            </a:r>
            <a:endParaRPr lang="en-US" altLang="ko-KR" sz="600" dirty="0"/>
          </a:p>
          <a:p>
            <a:r>
              <a:rPr lang="en-US" altLang="ko-KR" dirty="0"/>
              <a:t>&amp; </a:t>
            </a:r>
            <a:r>
              <a:rPr lang="ko-KR" altLang="en-US" dirty="0"/>
              <a:t>구현</a:t>
            </a:r>
          </a:p>
        </p:txBody>
      </p:sp>
      <p:graphicFrame>
        <p:nvGraphicFramePr>
          <p:cNvPr id="165" name="표 5">
            <a:extLst>
              <a:ext uri="{FF2B5EF4-FFF2-40B4-BE49-F238E27FC236}">
                <a16:creationId xmlns:a16="http://schemas.microsoft.com/office/drawing/2014/main" id="{4FDAB024-35B6-4B37-95B8-3A8166DF581A}"/>
              </a:ext>
            </a:extLst>
          </p:cNvPr>
          <p:cNvGraphicFramePr>
            <a:graphicFrameLocks noGrp="1"/>
          </p:cNvGraphicFramePr>
          <p:nvPr/>
        </p:nvGraphicFramePr>
        <p:xfrm>
          <a:off x="962345" y="3415355"/>
          <a:ext cx="2327349" cy="51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349">
                  <a:extLst>
                    <a:ext uri="{9D8B030D-6E8A-4147-A177-3AD203B41FA5}">
                      <a16:colId xmlns:a16="http://schemas.microsoft.com/office/drawing/2014/main" val="266423327"/>
                    </a:ext>
                  </a:extLst>
                </a:gridCol>
              </a:tblGrid>
              <a:tr h="51067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9135" marR="2913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427109"/>
                  </a:ext>
                </a:extLst>
              </a:tr>
            </a:tbl>
          </a:graphicData>
        </a:graphic>
      </p:graphicFrame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5293A7D9-76DA-46C8-83E9-841C650EC196}"/>
              </a:ext>
            </a:extLst>
          </p:cNvPr>
          <p:cNvGrpSpPr/>
          <p:nvPr/>
        </p:nvGrpSpPr>
        <p:grpSpPr>
          <a:xfrm>
            <a:off x="1222620" y="3514007"/>
            <a:ext cx="300638" cy="306245"/>
            <a:chOff x="1072314" y="-3731086"/>
            <a:chExt cx="815735" cy="830949"/>
          </a:xfrm>
        </p:grpSpPr>
        <p:sp>
          <p:nvSpPr>
            <p:cNvPr id="167" name="Freeform 6">
              <a:extLst>
                <a:ext uri="{FF2B5EF4-FFF2-40B4-BE49-F238E27FC236}">
                  <a16:creationId xmlns:a16="http://schemas.microsoft.com/office/drawing/2014/main" id="{7C9DCE54-FDBF-4E62-9AD6-FD0635DD2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8" name="Freeform 7">
              <a:extLst>
                <a:ext uri="{FF2B5EF4-FFF2-40B4-BE49-F238E27FC236}">
                  <a16:creationId xmlns:a16="http://schemas.microsoft.com/office/drawing/2014/main" id="{FA9B99F0-BB3D-4550-A2A9-47140BC62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E124E807-7E1B-4849-AA53-C3211BA87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17F8689-0A59-4D0D-B9E2-EB9DB68AE600}"/>
              </a:ext>
            </a:extLst>
          </p:cNvPr>
          <p:cNvSpPr/>
          <p:nvPr/>
        </p:nvSpPr>
        <p:spPr>
          <a:xfrm>
            <a:off x="1652876" y="3493514"/>
            <a:ext cx="819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8EB672F-9117-4653-9CD9-270949250F39}"/>
              </a:ext>
            </a:extLst>
          </p:cNvPr>
          <p:cNvSpPr txBox="1"/>
          <p:nvPr/>
        </p:nvSpPr>
        <p:spPr>
          <a:xfrm>
            <a:off x="2379432" y="3586997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개념적 설계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6E4998B-417C-45B5-A3C9-67ABC6B59399}"/>
              </a:ext>
            </a:extLst>
          </p:cNvPr>
          <p:cNvSpPr/>
          <p:nvPr/>
        </p:nvSpPr>
        <p:spPr>
          <a:xfrm>
            <a:off x="8851160" y="3428367"/>
            <a:ext cx="2386625" cy="515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376A7159-DA29-4F00-9628-A8C9D68E7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093551" y="3460731"/>
            <a:ext cx="416688" cy="433371"/>
          </a:xfrm>
          <a:prstGeom prst="rect">
            <a:avLst/>
          </a:prstGeom>
        </p:spPr>
      </p:pic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D5593E8-9DF7-4921-B49D-F5CCE3E266F4}"/>
              </a:ext>
            </a:extLst>
          </p:cNvPr>
          <p:cNvSpPr/>
          <p:nvPr/>
        </p:nvSpPr>
        <p:spPr>
          <a:xfrm>
            <a:off x="9559206" y="3572783"/>
            <a:ext cx="829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Realize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A5346A2-22DC-4B93-98BD-E34E8B41FCE7}"/>
              </a:ext>
            </a:extLst>
          </p:cNvPr>
          <p:cNvSpPr txBox="1"/>
          <p:nvPr/>
        </p:nvSpPr>
        <p:spPr>
          <a:xfrm>
            <a:off x="10435470" y="3633544"/>
            <a:ext cx="4154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구현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24E5C8E3-9B88-48FC-A4EB-061EE3605296}"/>
              </a:ext>
            </a:extLst>
          </p:cNvPr>
          <p:cNvSpPr/>
          <p:nvPr/>
        </p:nvSpPr>
        <p:spPr>
          <a:xfrm>
            <a:off x="6224999" y="3389349"/>
            <a:ext cx="2352078" cy="545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B90AEF99-93FD-4537-BC34-3A69E8970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994" y="3524993"/>
            <a:ext cx="475687" cy="338554"/>
          </a:xfrm>
          <a:prstGeom prst="rect">
            <a:avLst/>
          </a:prstGeom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648BED5-7705-4269-95BA-2BD935530369}"/>
              </a:ext>
            </a:extLst>
          </p:cNvPr>
          <p:cNvSpPr/>
          <p:nvPr/>
        </p:nvSpPr>
        <p:spPr>
          <a:xfrm>
            <a:off x="6879909" y="3515871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Physical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034237B-EF1D-4E99-B61B-191DF778B7FF}"/>
              </a:ext>
            </a:extLst>
          </p:cNvPr>
          <p:cNvSpPr txBox="1"/>
          <p:nvPr/>
        </p:nvSpPr>
        <p:spPr>
          <a:xfrm>
            <a:off x="7659377" y="3632414"/>
            <a:ext cx="847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물리적 설계 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CCFDCE6-0E7E-4BDB-B920-6DE8EE0DD86A}"/>
              </a:ext>
            </a:extLst>
          </p:cNvPr>
          <p:cNvSpPr/>
          <p:nvPr/>
        </p:nvSpPr>
        <p:spPr>
          <a:xfrm>
            <a:off x="3590346" y="3427520"/>
            <a:ext cx="2393111" cy="515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D7B3DC48-74F0-44A2-A582-163AFB300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2630" y="3547922"/>
            <a:ext cx="419189" cy="356602"/>
          </a:xfrm>
          <a:prstGeom prst="rect">
            <a:avLst/>
          </a:prstGeom>
        </p:spPr>
      </p:pic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69A817C-C79B-4983-946F-B94C3E1A246F}"/>
              </a:ext>
            </a:extLst>
          </p:cNvPr>
          <p:cNvSpPr/>
          <p:nvPr/>
        </p:nvSpPr>
        <p:spPr>
          <a:xfrm>
            <a:off x="4250283" y="3524993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Logical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6EAC993-B1CF-424A-AD0B-2E4520D3DEB5}"/>
              </a:ext>
            </a:extLst>
          </p:cNvPr>
          <p:cNvSpPr txBox="1"/>
          <p:nvPr/>
        </p:nvSpPr>
        <p:spPr>
          <a:xfrm>
            <a:off x="4999998" y="3566411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논리적 설계</a:t>
            </a:r>
          </a:p>
        </p:txBody>
      </p:sp>
    </p:spTree>
    <p:extLst>
      <p:ext uri="{BB962C8B-B14F-4D97-AF65-F5344CB8AC3E}">
        <p14:creationId xmlns:p14="http://schemas.microsoft.com/office/powerpoint/2010/main" val="208235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FD3278D7-AC24-49FC-8B66-D19560D2BF36}"/>
              </a:ext>
            </a:extLst>
          </p:cNvPr>
          <p:cNvSpPr/>
          <p:nvPr/>
        </p:nvSpPr>
        <p:spPr>
          <a:xfrm>
            <a:off x="-14515" y="2590800"/>
            <a:ext cx="4267200" cy="4267200"/>
          </a:xfrm>
          <a:prstGeom prst="rtTriangle">
            <a:avLst/>
          </a:prstGeom>
          <a:solidFill>
            <a:srgbClr val="FBD73F"/>
          </a:solidFill>
          <a:ln>
            <a:solidFill>
              <a:srgbClr val="FBD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A5B210B1-1D23-4598-8880-F764DD6BC362}"/>
              </a:ext>
            </a:extLst>
          </p:cNvPr>
          <p:cNvSpPr/>
          <p:nvPr/>
        </p:nvSpPr>
        <p:spPr>
          <a:xfrm rot="10800000">
            <a:off x="9693809" y="-38021"/>
            <a:ext cx="2498191" cy="2498191"/>
          </a:xfrm>
          <a:prstGeom prst="rtTriangle">
            <a:avLst/>
          </a:prstGeom>
          <a:solidFill>
            <a:srgbClr val="FBD73F"/>
          </a:solidFill>
          <a:ln>
            <a:solidFill>
              <a:srgbClr val="FBD7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BF0086A-1CC7-493F-BD3B-F65CF9D7DFBD}"/>
              </a:ext>
            </a:extLst>
          </p:cNvPr>
          <p:cNvSpPr/>
          <p:nvPr/>
        </p:nvSpPr>
        <p:spPr>
          <a:xfrm>
            <a:off x="943429" y="3496208"/>
            <a:ext cx="1685392" cy="1685392"/>
          </a:xfrm>
          <a:prstGeom prst="diamond">
            <a:avLst/>
          </a:prstGeom>
          <a:solidFill>
            <a:srgbClr val="BE9F77"/>
          </a:solidFill>
          <a:ln>
            <a:solidFill>
              <a:srgbClr val="BE9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AE3078-A003-4100-9DDC-CC298BD91884}"/>
              </a:ext>
            </a:extLst>
          </p:cNvPr>
          <p:cNvSpPr/>
          <p:nvPr/>
        </p:nvSpPr>
        <p:spPr>
          <a:xfrm>
            <a:off x="5437005" y="3167390"/>
            <a:ext cx="1317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Logical</a:t>
            </a:r>
            <a:endParaRPr lang="ko-KR" altLang="en-US" sz="28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B0C8FCD6-0BF6-40AF-8BFA-9A4314DA16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68649" y="4188241"/>
            <a:ext cx="634951" cy="579738"/>
            <a:chOff x="1465" y="333"/>
            <a:chExt cx="667" cy="609"/>
          </a:xfrm>
          <a:solidFill>
            <a:schemeClr val="bg1"/>
          </a:solidFill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78332E2-11A8-4986-95B5-4EFEDE6CB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69B836C1-D4AA-4246-9234-75C0795A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58CD95AB-E020-4A44-836F-880A1FAB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DB5ED257-27C0-470E-B4F5-D07CAAC47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15B95FC9-CE93-47E6-BEFC-902DF45D9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D0E41860-24DB-4328-A70C-71DBBE0B0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1618E68F-E74D-43B3-A10B-0A97019B0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AE3078-A003-4100-9DDC-CC298BD91884}"/>
              </a:ext>
            </a:extLst>
          </p:cNvPr>
          <p:cNvSpPr/>
          <p:nvPr/>
        </p:nvSpPr>
        <p:spPr>
          <a:xfrm>
            <a:off x="4504782" y="3814502"/>
            <a:ext cx="3967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논리적 설계</a:t>
            </a:r>
            <a:r>
              <a:rPr lang="en-US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설계</a:t>
            </a:r>
            <a:r>
              <a:rPr lang="en-US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정규화</a:t>
            </a:r>
            <a:r>
              <a:rPr lang="en-US" altLang="ko-KR" sz="2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10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/>
          <p:nvPr/>
        </p:nvSpPr>
        <p:spPr>
          <a:xfrm>
            <a:off x="20954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 flipH="1">
            <a:off x="209549" y="0"/>
            <a:ext cx="11772903" cy="836027"/>
          </a:xfrm>
          <a:prstGeom prst="rect">
            <a:avLst/>
          </a:prstGeom>
          <a:solidFill>
            <a:srgbClr val="FBD7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정규화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)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EE9E21-8192-4911-ADAE-709D8FE98F56}"/>
              </a:ext>
            </a:extLst>
          </p:cNvPr>
          <p:cNvSpPr/>
          <p:nvPr/>
        </p:nvSpPr>
        <p:spPr>
          <a:xfrm>
            <a:off x="667729" y="0"/>
            <a:ext cx="1049679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>
              <a:defRPr/>
            </a:pPr>
            <a:r>
              <a:rPr lang="ko-KR" altLang="en-US" sz="2800" b="1" dirty="0">
                <a:solidFill>
                  <a:schemeClr val="dk1"/>
                </a:solidFill>
                <a:cs typeface="Aharoni"/>
              </a:rPr>
              <a:t>논리적 설계</a:t>
            </a:r>
            <a:r>
              <a:rPr lang="en-US" altLang="ko-KR" sz="2800" b="1" dirty="0">
                <a:solidFill>
                  <a:schemeClr val="dk1"/>
                </a:solidFill>
                <a:cs typeface="Aharoni"/>
              </a:rPr>
              <a:t>(</a:t>
            </a:r>
            <a:endParaRPr lang="ko-KR" altLang="en-US" sz="2800" b="1" dirty="0">
              <a:solidFill>
                <a:schemeClr val="dk1"/>
              </a:solidFill>
              <a:cs typeface="Aharoni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E4F5680-7B7D-4A6E-AB53-88D6673E8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24691"/>
              </p:ext>
            </p:extLst>
          </p:nvPr>
        </p:nvGraphicFramePr>
        <p:xfrm>
          <a:off x="3867150" y="1549505"/>
          <a:ext cx="3981450" cy="544286"/>
        </p:xfrm>
        <a:graphic>
          <a:graphicData uri="http://schemas.openxmlformats.org/drawingml/2006/table">
            <a:tbl>
              <a:tblPr/>
              <a:tblGrid>
                <a:gridCol w="3981450">
                  <a:extLst>
                    <a:ext uri="{9D8B030D-6E8A-4147-A177-3AD203B41FA5}">
                      <a16:colId xmlns:a16="http://schemas.microsoft.com/office/drawing/2014/main" val="1291916982"/>
                    </a:ext>
                  </a:extLst>
                </a:gridCol>
              </a:tblGrid>
              <a:tr h="544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</a:t>
                      </a:r>
                      <a:r>
                        <a:rPr lang="en-US" altLang="ko-KR" sz="2400" b="1" dirty="0"/>
                        <a:t>ENTERTAINMENT</a:t>
                      </a:r>
                      <a:endParaRPr lang="ko-KR" altLang="en-US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1564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51F17E7-7F99-44FF-885B-C17E9371F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14582"/>
              </p:ext>
            </p:extLst>
          </p:nvPr>
        </p:nvGraphicFramePr>
        <p:xfrm>
          <a:off x="3867150" y="2093791"/>
          <a:ext cx="1009650" cy="54802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64172896"/>
                    </a:ext>
                  </a:extLst>
                </a:gridCol>
              </a:tblGrid>
              <a:tr h="548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u="sng" dirty="0"/>
                        <a:t>ET</a:t>
                      </a:r>
                      <a:r>
                        <a:rPr lang="ko-KR" altLang="en-US" u="sng" dirty="0"/>
                        <a:t>번호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518461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68A42DC2-8A58-4791-9020-4A1BC5E76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140504"/>
              </p:ext>
            </p:extLst>
          </p:nvPr>
        </p:nvGraphicFramePr>
        <p:xfrm>
          <a:off x="4876800" y="2093791"/>
          <a:ext cx="952499" cy="548020"/>
        </p:xfrm>
        <a:graphic>
          <a:graphicData uri="http://schemas.openxmlformats.org/drawingml/2006/table">
            <a:tbl>
              <a:tblPr/>
              <a:tblGrid>
                <a:gridCol w="952499">
                  <a:extLst>
                    <a:ext uri="{9D8B030D-6E8A-4147-A177-3AD203B41FA5}">
                      <a16:colId xmlns:a16="http://schemas.microsoft.com/office/drawing/2014/main" val="264172896"/>
                    </a:ext>
                  </a:extLst>
                </a:gridCol>
              </a:tblGrid>
              <a:tr h="548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시간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518461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0112F4A5-8C91-4B61-B712-04884CD30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723356"/>
              </p:ext>
            </p:extLst>
          </p:nvPr>
        </p:nvGraphicFramePr>
        <p:xfrm>
          <a:off x="5829300" y="2093791"/>
          <a:ext cx="1009650" cy="54802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64172896"/>
                    </a:ext>
                  </a:extLst>
                </a:gridCol>
              </a:tblGrid>
              <a:tr h="548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518461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53A5F16-833E-433E-963A-AAB191367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954167"/>
              </p:ext>
            </p:extLst>
          </p:nvPr>
        </p:nvGraphicFramePr>
        <p:xfrm>
          <a:off x="6838951" y="2093791"/>
          <a:ext cx="1009650" cy="54802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64172896"/>
                    </a:ext>
                  </a:extLst>
                </a:gridCol>
              </a:tblGrid>
              <a:tr h="548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/>
                        <a:t>존번호</a:t>
                      </a:r>
                      <a:endParaRPr lang="ko-KR" altLang="en-US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518461"/>
                  </a:ext>
                </a:extLst>
              </a:tr>
            </a:tbl>
          </a:graphicData>
        </a:graphic>
      </p:graphicFrame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A9920E8B-1E55-41AB-907B-7310834E5AAF}"/>
              </a:ext>
            </a:extLst>
          </p:cNvPr>
          <p:cNvSpPr/>
          <p:nvPr/>
        </p:nvSpPr>
        <p:spPr>
          <a:xfrm>
            <a:off x="5610224" y="2811235"/>
            <a:ext cx="438150" cy="876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95BF8-7070-42BF-B83E-D47CDFC428AC}"/>
              </a:ext>
            </a:extLst>
          </p:cNvPr>
          <p:cNvSpPr txBox="1"/>
          <p:nvPr/>
        </p:nvSpPr>
        <p:spPr>
          <a:xfrm>
            <a:off x="5962650" y="296612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정규화</a:t>
            </a: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C994F792-D706-4867-850D-20E1D0739C9E}"/>
              </a:ext>
            </a:extLst>
          </p:cNvPr>
          <p:cNvSpPr/>
          <p:nvPr/>
        </p:nvSpPr>
        <p:spPr>
          <a:xfrm rot="2280630">
            <a:off x="5280689" y="3942181"/>
            <a:ext cx="179872" cy="548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636195C1-779E-46F9-BEA8-43F7E3648EA7}"/>
              </a:ext>
            </a:extLst>
          </p:cNvPr>
          <p:cNvSpPr/>
          <p:nvPr/>
        </p:nvSpPr>
        <p:spPr>
          <a:xfrm rot="19219831">
            <a:off x="6214131" y="3934631"/>
            <a:ext cx="179872" cy="548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07241F2-53D8-4FBF-940F-94766B893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81973"/>
              </p:ext>
            </p:extLst>
          </p:nvPr>
        </p:nvGraphicFramePr>
        <p:xfrm>
          <a:off x="2404722" y="4796342"/>
          <a:ext cx="2924856" cy="537029"/>
        </p:xfrm>
        <a:graphic>
          <a:graphicData uri="http://schemas.openxmlformats.org/drawingml/2006/table">
            <a:tbl>
              <a:tblPr/>
              <a:tblGrid>
                <a:gridCol w="2924856">
                  <a:extLst>
                    <a:ext uri="{9D8B030D-6E8A-4147-A177-3AD203B41FA5}">
                      <a16:colId xmlns:a16="http://schemas.microsoft.com/office/drawing/2014/main" val="4275679200"/>
                    </a:ext>
                  </a:extLst>
                </a:gridCol>
              </a:tblGrid>
              <a:tr h="537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 </a:t>
                      </a:r>
                      <a:r>
                        <a:rPr lang="en-US" altLang="ko-KR" sz="1800" b="1" dirty="0" err="1"/>
                        <a:t>ENTERTAINMENT_TIME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694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D286B19-9AD2-4A06-96DB-02A9E9920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413573"/>
              </p:ext>
            </p:extLst>
          </p:nvPr>
        </p:nvGraphicFramePr>
        <p:xfrm>
          <a:off x="2396558" y="5327021"/>
          <a:ext cx="1465943" cy="464457"/>
        </p:xfrm>
        <a:graphic>
          <a:graphicData uri="http://schemas.openxmlformats.org/drawingml/2006/table">
            <a:tbl>
              <a:tblPr/>
              <a:tblGrid>
                <a:gridCol w="1465943">
                  <a:extLst>
                    <a:ext uri="{9D8B030D-6E8A-4147-A177-3AD203B41FA5}">
                      <a16:colId xmlns:a16="http://schemas.microsoft.com/office/drawing/2014/main" val="2774233598"/>
                    </a:ext>
                  </a:extLst>
                </a:gridCol>
              </a:tblGrid>
              <a:tr h="464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</a:t>
                      </a:r>
                      <a:r>
                        <a:rPr lang="en-US" altLang="ko-KR" u="sng" dirty="0"/>
                        <a:t>ET</a:t>
                      </a:r>
                      <a:r>
                        <a:rPr lang="ko-KR" altLang="en-US" u="sng" dirty="0"/>
                        <a:t>번호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9245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CF3819F-A6D7-4E24-BB29-8DB239BA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857562"/>
              </p:ext>
            </p:extLst>
          </p:nvPr>
        </p:nvGraphicFramePr>
        <p:xfrm>
          <a:off x="3867150" y="5326114"/>
          <a:ext cx="1465943" cy="464457"/>
        </p:xfrm>
        <a:graphic>
          <a:graphicData uri="http://schemas.openxmlformats.org/drawingml/2006/table">
            <a:tbl>
              <a:tblPr/>
              <a:tblGrid>
                <a:gridCol w="1465943">
                  <a:extLst>
                    <a:ext uri="{9D8B030D-6E8A-4147-A177-3AD203B41FA5}">
                      <a16:colId xmlns:a16="http://schemas.microsoft.com/office/drawing/2014/main" val="2774233598"/>
                    </a:ext>
                  </a:extLst>
                </a:gridCol>
              </a:tblGrid>
              <a:tr h="464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ET</a:t>
                      </a:r>
                      <a:r>
                        <a:rPr lang="ko-KR" altLang="en-US" dirty="0"/>
                        <a:t>시간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9245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BAE7D42A-10EB-4FFB-9A6E-86C1586A2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55073"/>
              </p:ext>
            </p:extLst>
          </p:nvPr>
        </p:nvGraphicFramePr>
        <p:xfrm>
          <a:off x="6505802" y="4796342"/>
          <a:ext cx="2924856" cy="537029"/>
        </p:xfrm>
        <a:graphic>
          <a:graphicData uri="http://schemas.openxmlformats.org/drawingml/2006/table">
            <a:tbl>
              <a:tblPr/>
              <a:tblGrid>
                <a:gridCol w="2924856">
                  <a:extLst>
                    <a:ext uri="{9D8B030D-6E8A-4147-A177-3AD203B41FA5}">
                      <a16:colId xmlns:a16="http://schemas.microsoft.com/office/drawing/2014/main" val="4275679200"/>
                    </a:ext>
                  </a:extLst>
                </a:gridCol>
              </a:tblGrid>
              <a:tr h="537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/>
                        <a:t>ENTERTAINMENT_ZONE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BD7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69496"/>
                  </a:ext>
                </a:extLst>
              </a:tr>
            </a:tbl>
          </a:graphicData>
        </a:graphic>
      </p:graphicFrame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1D66EA-302A-4A4E-BA8F-E2D9B165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52983"/>
              </p:ext>
            </p:extLst>
          </p:nvPr>
        </p:nvGraphicFramePr>
        <p:xfrm>
          <a:off x="6505801" y="5327021"/>
          <a:ext cx="952954" cy="464457"/>
        </p:xfrm>
        <a:graphic>
          <a:graphicData uri="http://schemas.openxmlformats.org/drawingml/2006/table">
            <a:tbl>
              <a:tblPr/>
              <a:tblGrid>
                <a:gridCol w="952954">
                  <a:extLst>
                    <a:ext uri="{9D8B030D-6E8A-4147-A177-3AD203B41FA5}">
                      <a16:colId xmlns:a16="http://schemas.microsoft.com/office/drawing/2014/main" val="2774233598"/>
                    </a:ext>
                  </a:extLst>
                </a:gridCol>
              </a:tblGrid>
              <a:tr h="464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u="sng" dirty="0"/>
                        <a:t>ET</a:t>
                      </a:r>
                      <a:r>
                        <a:rPr lang="ko-KR" altLang="en-US" u="sng" dirty="0"/>
                        <a:t>번호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9245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A0918D25-2158-44D4-B2EF-BFB685576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95595"/>
              </p:ext>
            </p:extLst>
          </p:nvPr>
        </p:nvGraphicFramePr>
        <p:xfrm>
          <a:off x="8439150" y="5326114"/>
          <a:ext cx="986860" cy="464457"/>
        </p:xfrm>
        <a:graphic>
          <a:graphicData uri="http://schemas.openxmlformats.org/drawingml/2006/table">
            <a:tbl>
              <a:tblPr/>
              <a:tblGrid>
                <a:gridCol w="986860">
                  <a:extLst>
                    <a:ext uri="{9D8B030D-6E8A-4147-A177-3AD203B41FA5}">
                      <a16:colId xmlns:a16="http://schemas.microsoft.com/office/drawing/2014/main" val="2774233598"/>
                    </a:ext>
                  </a:extLst>
                </a:gridCol>
              </a:tblGrid>
              <a:tr h="4644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존번호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9245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7663280A-7438-4FF3-B204-4E4DD8D5D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463044"/>
              </p:ext>
            </p:extLst>
          </p:nvPr>
        </p:nvGraphicFramePr>
        <p:xfrm>
          <a:off x="7466918" y="5333371"/>
          <a:ext cx="972232" cy="464457"/>
        </p:xfrm>
        <a:graphic>
          <a:graphicData uri="http://schemas.openxmlformats.org/drawingml/2006/table">
            <a:tbl>
              <a:tblPr/>
              <a:tblGrid>
                <a:gridCol w="972232">
                  <a:extLst>
                    <a:ext uri="{9D8B030D-6E8A-4147-A177-3AD203B41FA5}">
                      <a16:colId xmlns:a16="http://schemas.microsoft.com/office/drawing/2014/main" val="2774233598"/>
                    </a:ext>
                  </a:extLst>
                </a:gridCol>
              </a:tblGrid>
              <a:tr h="464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ET</a:t>
                      </a:r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9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59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50" grpId="0" animBg="1"/>
      <p:bldP spid="5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3660</Words>
  <Application>Microsoft Office PowerPoint</Application>
  <PresentationFormat>와이드스크린</PresentationFormat>
  <Paragraphs>1359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나눔고딕</vt:lpstr>
      <vt:lpstr>나눔고딕 ExtraBold</vt:lpstr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정 지운</cp:lastModifiedBy>
  <cp:revision>323</cp:revision>
  <dcterms:created xsi:type="dcterms:W3CDTF">2015-11-03T22:28:24Z</dcterms:created>
  <dcterms:modified xsi:type="dcterms:W3CDTF">2019-12-01T16:52:24Z</dcterms:modified>
</cp:coreProperties>
</file>